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4"/>
  </p:notesMasterIdLst>
  <p:handoutMasterIdLst>
    <p:handoutMasterId r:id="rId35"/>
  </p:handoutMasterIdLst>
  <p:sldIdLst>
    <p:sldId id="256" r:id="rId2"/>
    <p:sldId id="298" r:id="rId3"/>
    <p:sldId id="259" r:id="rId4"/>
    <p:sldId id="260" r:id="rId5"/>
    <p:sldId id="263" r:id="rId6"/>
    <p:sldId id="290" r:id="rId7"/>
    <p:sldId id="261" r:id="rId8"/>
    <p:sldId id="265" r:id="rId9"/>
    <p:sldId id="266" r:id="rId10"/>
    <p:sldId id="267" r:id="rId11"/>
    <p:sldId id="272" r:id="rId12"/>
    <p:sldId id="289" r:id="rId13"/>
    <p:sldId id="262" r:id="rId14"/>
    <p:sldId id="271" r:id="rId15"/>
    <p:sldId id="268" r:id="rId16"/>
    <p:sldId id="304" r:id="rId17"/>
    <p:sldId id="293" r:id="rId18"/>
    <p:sldId id="273" r:id="rId19"/>
    <p:sldId id="274" r:id="rId20"/>
    <p:sldId id="287" r:id="rId21"/>
    <p:sldId id="305" r:id="rId22"/>
    <p:sldId id="300" r:id="rId23"/>
    <p:sldId id="284" r:id="rId24"/>
    <p:sldId id="285" r:id="rId25"/>
    <p:sldId id="286" r:id="rId26"/>
    <p:sldId id="303" r:id="rId27"/>
    <p:sldId id="302" r:id="rId28"/>
    <p:sldId id="301" r:id="rId29"/>
    <p:sldId id="270" r:id="rId30"/>
    <p:sldId id="276" r:id="rId31"/>
    <p:sldId id="264" r:id="rId32"/>
    <p:sldId id="291"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F998ABF-465D-4FF6-B328-51368D566589}" v="2178" dt="2023-12-03T23:09:34.080"/>
    <p1510:client id="{9B73ABA1-99A1-5D22-4537-994C86399C61}" v="319" dt="2023-12-03T19:47:47.485"/>
    <p1510:client id="{AEC90290-6A6F-0A21-A242-8C5E0ABDE7B7}" v="483" dt="2023-12-03T04:55:35.614"/>
    <p1510:client id="{DF538A80-C557-CFDE-6A39-F3C6BEEC2D4B}" v="207" dt="2023-12-03T03:17:16.04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972" autoAdjust="0"/>
    <p:restoredTop sz="94660"/>
  </p:normalViewPr>
  <p:slideViewPr>
    <p:cSldViewPr snapToGrid="0">
      <p:cViewPr varScale="1">
        <p:scale>
          <a:sx n="61" d="100"/>
          <a:sy n="61" d="100"/>
        </p:scale>
        <p:origin x="336" y="4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40"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handoutMaster" Target="handoutMasters/handoutMaster1.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3F72D46-7201-C7B3-9C75-B68B2C17E24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a:extLst>
              <a:ext uri="{FF2B5EF4-FFF2-40B4-BE49-F238E27FC236}">
                <a16:creationId xmlns:a16="http://schemas.microsoft.com/office/drawing/2014/main" id="{AFE2A015-A5E0-F9BA-244B-003781C7330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65710D8-8B08-4A52-9943-BEE8668A92DE}" type="datetimeFigureOut">
              <a:rPr lang="en-CA" smtClean="0"/>
              <a:t>2025-02-11</a:t>
            </a:fld>
            <a:endParaRPr lang="en-CA"/>
          </a:p>
        </p:txBody>
      </p:sp>
      <p:sp>
        <p:nvSpPr>
          <p:cNvPr id="4" name="Footer Placeholder 3">
            <a:extLst>
              <a:ext uri="{FF2B5EF4-FFF2-40B4-BE49-F238E27FC236}">
                <a16:creationId xmlns:a16="http://schemas.microsoft.com/office/drawing/2014/main" id="{6E8530DD-9A69-1048-BE7B-59E8587D176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5" name="Slide Number Placeholder 4">
            <a:extLst>
              <a:ext uri="{FF2B5EF4-FFF2-40B4-BE49-F238E27FC236}">
                <a16:creationId xmlns:a16="http://schemas.microsoft.com/office/drawing/2014/main" id="{2AC7865B-0E1F-4584-BDE3-672E7CBAEFD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898F223-B8E3-4F07-B123-D13E4C7BB059}" type="slidenum">
              <a:rPr lang="en-CA" smtClean="0"/>
              <a:t>‹#›</a:t>
            </a:fld>
            <a:endParaRPr lang="en-CA"/>
          </a:p>
        </p:txBody>
      </p:sp>
    </p:spTree>
    <p:extLst>
      <p:ext uri="{BB962C8B-B14F-4D97-AF65-F5344CB8AC3E}">
        <p14:creationId xmlns:p14="http://schemas.microsoft.com/office/powerpoint/2010/main" val="64008426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49D299C-C655-4D91-B0A9-AA30ED6FB43C}" type="datetimeFigureOut">
              <a:rPr lang="en-CA" smtClean="0"/>
              <a:t>2025-02-11</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EC3C8DB-8575-41D1-9A69-781BF61D6A49}" type="slidenum">
              <a:rPr lang="en-CA" smtClean="0"/>
              <a:t>‹#›</a:t>
            </a:fld>
            <a:endParaRPr lang="en-CA"/>
          </a:p>
        </p:txBody>
      </p:sp>
    </p:spTree>
    <p:extLst>
      <p:ext uri="{BB962C8B-B14F-4D97-AF65-F5344CB8AC3E}">
        <p14:creationId xmlns:p14="http://schemas.microsoft.com/office/powerpoint/2010/main" val="15638047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B932D89-4BBE-4C21-9DF4-8B73F939C514}" type="datetime1">
              <a:rPr lang="en-US" smtClean="0"/>
              <a:t>2/11/2025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89106FC-64A9-40D3-9731-E7F6F97FA58E}" type="datetime1">
              <a:rPr lang="en-US" smtClean="0"/>
              <a:t>2/11/2025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2748F18-BA07-4388-8CF8-FEF7A6EB1B05}" type="datetime1">
              <a:rPr lang="en-US" smtClean="0"/>
              <a:t>2/11/2025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1865995-8334-4EE3-ABE5-323D67312AAE}" type="datetime1">
              <a:rPr lang="en-US" smtClean="0"/>
              <a:t>2/11/2025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B6C9BFD-9896-4AAC-9328-E439C8E07C0F}" type="datetime1">
              <a:rPr lang="en-US" smtClean="0"/>
              <a:t>2/11/2025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A891147-A13F-4958-96AD-CA8E175C65D7}" type="datetime1">
              <a:rPr lang="en-US" smtClean="0"/>
              <a:t>2/11/2025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4FE30C9-EA16-4ACA-A874-911A772D665A}" type="datetime1">
              <a:rPr lang="en-US" smtClean="0"/>
              <a:t>2/11/2025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4D16FBF-C981-4376-805C-18564AE13F5E}" type="datetime1">
              <a:rPr lang="en-US" smtClean="0"/>
              <a:t>2/11/2025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1667774-A682-4F56-8238-E443AB1583B2}" type="datetime1">
              <a:rPr lang="en-US" smtClean="0"/>
              <a:t>2/11/2025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119983D-1F4B-42F7-B604-6F8F0163436F}" type="datetime1">
              <a:rPr lang="en-US" smtClean="0"/>
              <a:t>2/11/2025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F13681A-0875-4B20-92A5-9B09C46279A6}" type="datetime1">
              <a:rPr lang="en-US" smtClean="0"/>
              <a:t>2/11/2025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1365493-702B-49E5-8A68-45A53A4C70CE}" type="datetime1">
              <a:rPr lang="en-US" smtClean="0"/>
              <a:t>2/11/2025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2.xml"/><Relationship Id="rId5" Type="http://schemas.openxmlformats.org/officeDocument/2006/relationships/image" Target="../media/image13.jpeg"/><Relationship Id="rId4" Type="http://schemas.openxmlformats.org/officeDocument/2006/relationships/image" Target="../media/image12.jpe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2.xml"/><Relationship Id="rId4" Type="http://schemas.openxmlformats.org/officeDocument/2006/relationships/image" Target="../media/image26.jpe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AD76F3E-3A97-486B-B402-44400A8B91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838199" y="1093788"/>
            <a:ext cx="10506455" cy="2967208"/>
          </a:xfrm>
        </p:spPr>
        <p:txBody>
          <a:bodyPr>
            <a:normAutofit/>
          </a:bodyPr>
          <a:lstStyle/>
          <a:p>
            <a:pPr algn="l"/>
            <a:r>
              <a:rPr lang="en-US" sz="8000" dirty="0">
                <a:cs typeface="Calibri Light"/>
              </a:rPr>
              <a:t>IoT Dashboard</a:t>
            </a:r>
            <a:endParaRPr lang="en-US" sz="8000" dirty="0"/>
          </a:p>
        </p:txBody>
      </p:sp>
      <p:sp>
        <p:nvSpPr>
          <p:cNvPr id="3" name="Subtitle 2"/>
          <p:cNvSpPr>
            <a:spLocks noGrp="1"/>
          </p:cNvSpPr>
          <p:nvPr>
            <p:ph type="subTitle" idx="1"/>
          </p:nvPr>
        </p:nvSpPr>
        <p:spPr>
          <a:xfrm>
            <a:off x="6792686" y="4619624"/>
            <a:ext cx="4555018" cy="1038225"/>
          </a:xfrm>
        </p:spPr>
        <p:txBody>
          <a:bodyPr vert="horz" lIns="91440" tIns="45720" rIns="91440" bIns="45720" rtlCol="0" anchor="t">
            <a:normAutofit fontScale="92500"/>
          </a:bodyPr>
          <a:lstStyle/>
          <a:p>
            <a:pPr algn="r">
              <a:lnSpc>
                <a:spcPct val="100000"/>
              </a:lnSpc>
              <a:spcBef>
                <a:spcPts val="0"/>
              </a:spcBef>
            </a:pPr>
            <a:r>
              <a:rPr lang="en-US" sz="2600" dirty="0">
                <a:cs typeface="Calibri"/>
              </a:rPr>
              <a:t>Mubeen Khan and Damiano </a:t>
            </a:r>
            <a:r>
              <a:rPr lang="en-US" sz="2600" dirty="0" err="1">
                <a:cs typeface="Calibri"/>
              </a:rPr>
              <a:t>Visalli</a:t>
            </a:r>
            <a:endParaRPr lang="en-US" sz="2600" dirty="0">
              <a:cs typeface="Calibri"/>
            </a:endParaRPr>
          </a:p>
          <a:p>
            <a:pPr algn="r">
              <a:lnSpc>
                <a:spcPct val="100000"/>
              </a:lnSpc>
              <a:spcBef>
                <a:spcPts val="0"/>
              </a:spcBef>
            </a:pPr>
            <a:r>
              <a:rPr lang="en-US" sz="2200" dirty="0">
                <a:cs typeface="Calibri"/>
              </a:rPr>
              <a:t>Final Project Presentation</a:t>
            </a:r>
          </a:p>
        </p:txBody>
      </p:sp>
      <p:sp>
        <p:nvSpPr>
          <p:cNvPr id="10" name="Rectangle 9">
            <a:extLst>
              <a:ext uri="{FF2B5EF4-FFF2-40B4-BE49-F238E27FC236}">
                <a16:creationId xmlns:a16="http://schemas.microsoft.com/office/drawing/2014/main" id="{391F6B52-91F4-4AEB-B6DB-29FEBCF28C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4331166"/>
            <a:ext cx="1050645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2" name="Rectangle 11">
            <a:extLst>
              <a:ext uri="{FF2B5EF4-FFF2-40B4-BE49-F238E27FC236}">
                <a16:creationId xmlns:a16="http://schemas.microsoft.com/office/drawing/2014/main" id="{2CD6F061-7C53-44F4-9794-953DB70A45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9346882" y="2348839"/>
            <a:ext cx="54864" cy="394677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0D8D7988-CF12-A122-7C16-E0E71A410C7F}"/>
              </a:ext>
            </a:extLst>
          </p:cNvPr>
          <p:cNvSpPr>
            <a:spLocks noGrp="1"/>
          </p:cNvSpPr>
          <p:nvPr>
            <p:ph type="sldNum" sz="quarter" idx="12"/>
          </p:nvPr>
        </p:nvSpPr>
        <p:spPr/>
        <p:txBody>
          <a:bodyPr/>
          <a:lstStyle/>
          <a:p>
            <a:fld id="{330EA680-D336-4FF7-8B7A-9848BB0A1C32}" type="slidenum">
              <a:rPr lang="en-US" smtClean="0"/>
              <a:t>1</a:t>
            </a:fld>
            <a:endParaRPr lang="en-US"/>
          </a:p>
        </p:txBody>
      </p:sp>
      <p:sp>
        <p:nvSpPr>
          <p:cNvPr id="5" name="Date Placeholder 4">
            <a:extLst>
              <a:ext uri="{FF2B5EF4-FFF2-40B4-BE49-F238E27FC236}">
                <a16:creationId xmlns:a16="http://schemas.microsoft.com/office/drawing/2014/main" id="{27ADF94C-8336-D3C4-5F1C-6860ECDADB3C}"/>
              </a:ext>
            </a:extLst>
          </p:cNvPr>
          <p:cNvSpPr>
            <a:spLocks noGrp="1"/>
          </p:cNvSpPr>
          <p:nvPr>
            <p:ph type="dt" sz="half" idx="10"/>
          </p:nvPr>
        </p:nvSpPr>
        <p:spPr/>
        <p:txBody>
          <a:bodyPr/>
          <a:lstStyle/>
          <a:p>
            <a:fld id="{FEBD6D20-D6F7-45F2-B406-24464500142B}" type="datetime1">
              <a:rPr lang="en-US" smtClean="0"/>
              <a:t>2/11/2025</a:t>
            </a:fld>
            <a:endParaRPr lang="en-US"/>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7584D44-979A-9CF9-F8B0-18B832112D0F}"/>
              </a:ext>
            </a:extLst>
          </p:cNvPr>
          <p:cNvSpPr>
            <a:spLocks noGrp="1"/>
          </p:cNvSpPr>
          <p:nvPr>
            <p:ph type="title"/>
          </p:nvPr>
        </p:nvSpPr>
        <p:spPr>
          <a:xfrm>
            <a:off x="1115568" y="548640"/>
            <a:ext cx="10168128" cy="1179576"/>
          </a:xfrm>
        </p:spPr>
        <p:txBody>
          <a:bodyPr>
            <a:normAutofit/>
          </a:bodyPr>
          <a:lstStyle/>
          <a:p>
            <a:r>
              <a:rPr lang="en-US" sz="4000">
                <a:cs typeface="Calibri Light"/>
              </a:rPr>
              <a:t>Member roles: Phase 4</a:t>
            </a:r>
            <a:endParaRPr lang="en-US" sz="4000"/>
          </a:p>
        </p:txBody>
      </p:sp>
      <p:sp>
        <p:nvSpPr>
          <p:cNvPr id="14" name="Rectangle 13">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0C3DCE06-5549-47B4-98A6-6A573AFFEE3E}"/>
              </a:ext>
            </a:extLst>
          </p:cNvPr>
          <p:cNvSpPr>
            <a:spLocks noGrp="1"/>
          </p:cNvSpPr>
          <p:nvPr>
            <p:ph idx="1"/>
          </p:nvPr>
        </p:nvSpPr>
        <p:spPr>
          <a:xfrm>
            <a:off x="1115568" y="2481943"/>
            <a:ext cx="10168128" cy="3695020"/>
          </a:xfrm>
        </p:spPr>
        <p:txBody>
          <a:bodyPr vert="horz" lIns="91440" tIns="45720" rIns="91440" bIns="45720" rtlCol="0">
            <a:normAutofit/>
          </a:bodyPr>
          <a:lstStyle/>
          <a:p>
            <a:r>
              <a:rPr lang="en-US" sz="2200" dirty="0">
                <a:cs typeface="Calibri"/>
              </a:rPr>
              <a:t>Mubeen:</a:t>
            </a:r>
          </a:p>
          <a:p>
            <a:pPr lvl="1"/>
            <a:r>
              <a:rPr lang="en-US" sz="2200" dirty="0">
                <a:cs typeface="Calibri"/>
              </a:rPr>
              <a:t>Read data from RFID tag and publish it to the broker on Arduino</a:t>
            </a:r>
          </a:p>
          <a:p>
            <a:pPr lvl="1"/>
            <a:r>
              <a:rPr lang="en-US" sz="2200" dirty="0">
                <a:cs typeface="Calibri"/>
              </a:rPr>
              <a:t>Subscribe to broker using the topic on python </a:t>
            </a:r>
          </a:p>
          <a:p>
            <a:pPr lvl="2">
              <a:buFont typeface="Courier New" panose="02070309020205020404" pitchFamily="49" charset="0"/>
              <a:buChar char="o"/>
            </a:pPr>
            <a:r>
              <a:rPr lang="en-US" sz="2200" dirty="0">
                <a:cs typeface="Calibri"/>
              </a:rPr>
              <a:t>While also subscribing to the Photoresistor topic from phase 3</a:t>
            </a:r>
          </a:p>
          <a:p>
            <a:pPr lvl="1"/>
            <a:r>
              <a:rPr lang="en-US" sz="2200" dirty="0">
                <a:cs typeface="Calibri"/>
              </a:rPr>
              <a:t>Created the SQLite database</a:t>
            </a:r>
          </a:p>
          <a:p>
            <a:pPr lvl="1"/>
            <a:r>
              <a:rPr lang="en-US" sz="2200" dirty="0">
                <a:cs typeface="Calibri"/>
              </a:rPr>
              <a:t>Sending email to the user when they Tap the RFID tag on the RDIF reader</a:t>
            </a:r>
          </a:p>
          <a:p>
            <a:r>
              <a:rPr lang="en-US" sz="2200" dirty="0">
                <a:cs typeface="Calibri"/>
              </a:rPr>
              <a:t>Damiano:</a:t>
            </a:r>
          </a:p>
          <a:p>
            <a:pPr lvl="1"/>
            <a:r>
              <a:rPr lang="en-US" sz="2200" dirty="0">
                <a:cs typeface="Calibri"/>
              </a:rPr>
              <a:t>Used RFID tag ID to retrieve user information from database</a:t>
            </a:r>
          </a:p>
          <a:p>
            <a:pPr lvl="1"/>
            <a:r>
              <a:rPr lang="en-US" sz="2200" dirty="0">
                <a:cs typeface="Calibri"/>
              </a:rPr>
              <a:t>Display the user's data on the dashboard</a:t>
            </a:r>
          </a:p>
        </p:txBody>
      </p:sp>
      <p:sp>
        <p:nvSpPr>
          <p:cNvPr id="4" name="Slide Number Placeholder 3">
            <a:extLst>
              <a:ext uri="{FF2B5EF4-FFF2-40B4-BE49-F238E27FC236}">
                <a16:creationId xmlns:a16="http://schemas.microsoft.com/office/drawing/2014/main" id="{42E93393-CFD3-27B0-8050-AFED8BAA6D39}"/>
              </a:ext>
            </a:extLst>
          </p:cNvPr>
          <p:cNvSpPr>
            <a:spLocks noGrp="1"/>
          </p:cNvSpPr>
          <p:nvPr>
            <p:ph type="sldNum" sz="quarter" idx="12"/>
          </p:nvPr>
        </p:nvSpPr>
        <p:spPr/>
        <p:txBody>
          <a:bodyPr/>
          <a:lstStyle/>
          <a:p>
            <a:fld id="{330EA680-D336-4FF7-8B7A-9848BB0A1C32}" type="slidenum">
              <a:rPr lang="en-US" smtClean="0"/>
              <a:t>10</a:t>
            </a:fld>
            <a:endParaRPr lang="en-US"/>
          </a:p>
        </p:txBody>
      </p:sp>
      <p:sp>
        <p:nvSpPr>
          <p:cNvPr id="5" name="Date Placeholder 4">
            <a:extLst>
              <a:ext uri="{FF2B5EF4-FFF2-40B4-BE49-F238E27FC236}">
                <a16:creationId xmlns:a16="http://schemas.microsoft.com/office/drawing/2014/main" id="{8F7FBBDB-2F63-7251-FB60-CF75B30BB3C8}"/>
              </a:ext>
            </a:extLst>
          </p:cNvPr>
          <p:cNvSpPr>
            <a:spLocks noGrp="1"/>
          </p:cNvSpPr>
          <p:nvPr>
            <p:ph type="dt" sz="half" idx="10"/>
          </p:nvPr>
        </p:nvSpPr>
        <p:spPr/>
        <p:txBody>
          <a:bodyPr/>
          <a:lstStyle/>
          <a:p>
            <a:fld id="{266F49AE-5C85-4F89-8A53-0695A2A36AE3}" type="datetime1">
              <a:rPr lang="en-US" smtClean="0"/>
              <a:t>2/11/2025</a:t>
            </a:fld>
            <a:endParaRPr lang="en-US"/>
          </a:p>
        </p:txBody>
      </p:sp>
    </p:spTree>
    <p:extLst>
      <p:ext uri="{BB962C8B-B14F-4D97-AF65-F5344CB8AC3E}">
        <p14:creationId xmlns:p14="http://schemas.microsoft.com/office/powerpoint/2010/main" val="40764742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B23FE733-F95B-4DF6-AFC5-BEEB3577C4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9080D120-BD54-46E1-BA37-82F5E8089E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9573" y="633619"/>
            <a:ext cx="6852464" cy="5495925"/>
          </a:xfrm>
          <a:prstGeom prst="rect">
            <a:avLst/>
          </a:prstGeom>
          <a:ln w="9525">
            <a:solidFill>
              <a:srgbClr val="DEDEDE"/>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3E07FDD-E882-7A34-AC80-92726E32B236}"/>
              </a:ext>
            </a:extLst>
          </p:cNvPr>
          <p:cNvSpPr>
            <a:spLocks noGrp="1"/>
          </p:cNvSpPr>
          <p:nvPr>
            <p:ph type="title"/>
          </p:nvPr>
        </p:nvSpPr>
        <p:spPr>
          <a:xfrm>
            <a:off x="838196" y="978408"/>
            <a:ext cx="6007608" cy="1106424"/>
          </a:xfrm>
        </p:spPr>
        <p:txBody>
          <a:bodyPr>
            <a:normAutofit/>
          </a:bodyPr>
          <a:lstStyle/>
          <a:p>
            <a:r>
              <a:rPr lang="en-US" sz="4000" dirty="0">
                <a:cs typeface="Calibri Light"/>
              </a:rPr>
              <a:t>Activities for Phase 1</a:t>
            </a:r>
            <a:endParaRPr lang="en-US" sz="2800" dirty="0"/>
          </a:p>
        </p:txBody>
      </p:sp>
      <p:sp>
        <p:nvSpPr>
          <p:cNvPr id="15" name="Rectangle 14">
            <a:extLst>
              <a:ext uri="{FF2B5EF4-FFF2-40B4-BE49-F238E27FC236}">
                <a16:creationId xmlns:a16="http://schemas.microsoft.com/office/drawing/2014/main" id="{81D83946-74FA-498A-AC80-9926F041B5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565" y="1181536"/>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7" name="Rectangle 16">
            <a:extLst>
              <a:ext uri="{FF2B5EF4-FFF2-40B4-BE49-F238E27FC236}">
                <a16:creationId xmlns:a16="http://schemas.microsoft.com/office/drawing/2014/main" id="{5060D983-8B52-443A-8183-2A1DE0561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7454" y="2121408"/>
            <a:ext cx="5824728" cy="9144"/>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1F98AD9F-4B5B-8A66-9DD6-DA7757F0A0AD}"/>
              </a:ext>
            </a:extLst>
          </p:cNvPr>
          <p:cNvSpPr>
            <a:spLocks noGrp="1"/>
          </p:cNvSpPr>
          <p:nvPr>
            <p:ph idx="1"/>
          </p:nvPr>
        </p:nvSpPr>
        <p:spPr>
          <a:xfrm>
            <a:off x="841244" y="2359152"/>
            <a:ext cx="6007608" cy="3429000"/>
          </a:xfrm>
        </p:spPr>
        <p:txBody>
          <a:bodyPr vert="horz" lIns="91440" tIns="45720" rIns="91440" bIns="45720" rtlCol="0">
            <a:normAutofit/>
          </a:bodyPr>
          <a:lstStyle/>
          <a:p>
            <a:pPr marR="0" lvl="0" defTabSz="914400" rtl="0" eaLnBrk="1" fontAlgn="auto" latinLnBrk="0" hangingPunct="1">
              <a:spcBef>
                <a:spcPts val="1000"/>
              </a:spcBef>
              <a:spcAft>
                <a:spcPts val="0"/>
              </a:spcAft>
              <a:buClrTx/>
              <a:buSzTx/>
              <a:tabLst/>
              <a:defRPr/>
            </a:pPr>
            <a:r>
              <a:rPr kumimoji="0" lang="en-US" sz="2400" b="0" i="0" u="none" strike="noStrike" kern="1200" cap="none" spc="0" normalizeH="0" baseline="0" noProof="0" dirty="0">
                <a:ln>
                  <a:noFill/>
                </a:ln>
                <a:effectLst/>
                <a:uLnTx/>
                <a:uFillTx/>
                <a:latin typeface="Calibri" panose="020F0502020204030204"/>
                <a:ea typeface="+mn-ea"/>
                <a:cs typeface="Calibri" panose="020F0502020204030204"/>
              </a:rPr>
              <a:t>In Phase 1, we implemented a switch/button on the dashboard that turn an LED on and off on both the dashboard and the breadboard.</a:t>
            </a:r>
          </a:p>
          <a:p>
            <a:endParaRPr lang="en-US" sz="2000" dirty="0">
              <a:cs typeface="Calibri" panose="020F0502020204030204"/>
            </a:endParaRPr>
          </a:p>
        </p:txBody>
      </p:sp>
      <p:pic>
        <p:nvPicPr>
          <p:cNvPr id="5" name="Picture 2">
            <a:extLst>
              <a:ext uri="{FF2B5EF4-FFF2-40B4-BE49-F238E27FC236}">
                <a16:creationId xmlns:a16="http://schemas.microsoft.com/office/drawing/2014/main" id="{18DF494F-ADC5-B8D6-10F3-B6234E773C0D}"/>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363" t="16353" r="363" b="29870"/>
          <a:stretch/>
        </p:blipFill>
        <p:spPr bwMode="auto">
          <a:xfrm>
            <a:off x="7948661" y="633619"/>
            <a:ext cx="3698270" cy="265176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21404D19-7059-73CB-DB33-DFCA24FAC068}"/>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38170" b="16222"/>
          <a:stretch/>
        </p:blipFill>
        <p:spPr bwMode="auto">
          <a:xfrm>
            <a:off x="7680960" y="3512168"/>
            <a:ext cx="4230116" cy="2572360"/>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E26C086E-B2DF-79DF-6606-B8DD1E2AF9F9}"/>
              </a:ext>
            </a:extLst>
          </p:cNvPr>
          <p:cNvSpPr>
            <a:spLocks noGrp="1"/>
          </p:cNvSpPr>
          <p:nvPr>
            <p:ph type="sldNum" sz="quarter" idx="12"/>
          </p:nvPr>
        </p:nvSpPr>
        <p:spPr/>
        <p:txBody>
          <a:bodyPr/>
          <a:lstStyle/>
          <a:p>
            <a:fld id="{330EA680-D336-4FF7-8B7A-9848BB0A1C32}" type="slidenum">
              <a:rPr lang="en-US" smtClean="0"/>
              <a:t>11</a:t>
            </a:fld>
            <a:endParaRPr lang="en-US"/>
          </a:p>
        </p:txBody>
      </p:sp>
      <p:sp>
        <p:nvSpPr>
          <p:cNvPr id="7" name="Date Placeholder 6">
            <a:extLst>
              <a:ext uri="{FF2B5EF4-FFF2-40B4-BE49-F238E27FC236}">
                <a16:creationId xmlns:a16="http://schemas.microsoft.com/office/drawing/2014/main" id="{6837B9F9-8AD2-0A71-5649-7AD79F5A7207}"/>
              </a:ext>
            </a:extLst>
          </p:cNvPr>
          <p:cNvSpPr>
            <a:spLocks noGrp="1"/>
          </p:cNvSpPr>
          <p:nvPr>
            <p:ph type="dt" sz="half" idx="10"/>
          </p:nvPr>
        </p:nvSpPr>
        <p:spPr/>
        <p:txBody>
          <a:bodyPr/>
          <a:lstStyle/>
          <a:p>
            <a:fld id="{1F2C9983-6FEA-4445-9B4C-4B50C1A07BC9}" type="datetime1">
              <a:rPr lang="en-US" smtClean="0"/>
              <a:t>2/11/2025</a:t>
            </a:fld>
            <a:endParaRPr lang="en-US"/>
          </a:p>
        </p:txBody>
      </p:sp>
    </p:spTree>
    <p:extLst>
      <p:ext uri="{BB962C8B-B14F-4D97-AF65-F5344CB8AC3E}">
        <p14:creationId xmlns:p14="http://schemas.microsoft.com/office/powerpoint/2010/main" val="16425676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89A320C9-9735-4D13-8279-C1C6748413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Rectangle 13">
            <a:extLst>
              <a:ext uri="{FF2B5EF4-FFF2-40B4-BE49-F238E27FC236}">
                <a16:creationId xmlns:a16="http://schemas.microsoft.com/office/drawing/2014/main" id="{92544CF4-9B52-4A7B-A4B3-88C72729B7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7126"/>
            <a:ext cx="11167447" cy="2018806"/>
          </a:xfrm>
          <a:prstGeom prst="rect">
            <a:avLst/>
          </a:prstGeom>
          <a:ln w="9525">
            <a:solidFill>
              <a:srgbClr val="DEDEDE"/>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6" name="Rectangle 15">
            <a:extLst>
              <a:ext uri="{FF2B5EF4-FFF2-40B4-BE49-F238E27FC236}">
                <a16:creationId xmlns:a16="http://schemas.microsoft.com/office/drawing/2014/main" id="{E75862C5-5C00-4421-BC7B-9B7B86DBC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B3F5A2E-7720-BA46-1432-A42B3D7D4781}"/>
              </a:ext>
            </a:extLst>
          </p:cNvPr>
          <p:cNvSpPr>
            <a:spLocks noGrp="1"/>
          </p:cNvSpPr>
          <p:nvPr>
            <p:ph type="title"/>
          </p:nvPr>
        </p:nvSpPr>
        <p:spPr>
          <a:xfrm>
            <a:off x="1115568" y="548640"/>
            <a:ext cx="10168128" cy="1179576"/>
          </a:xfrm>
        </p:spPr>
        <p:txBody>
          <a:bodyPr vert="horz" lIns="91440" tIns="45720" rIns="91440" bIns="45720" rtlCol="0" anchor="ctr">
            <a:normAutofit/>
          </a:bodyPr>
          <a:lstStyle/>
          <a:p>
            <a:r>
              <a:rPr lang="en-US" sz="3700" kern="1200" dirty="0">
                <a:solidFill>
                  <a:schemeClr val="tx1"/>
                </a:solidFill>
                <a:latin typeface="+mj-lt"/>
                <a:ea typeface="+mj-ea"/>
                <a:cs typeface="+mj-cs"/>
              </a:rPr>
              <a:t>Activities for Phase 1</a:t>
            </a:r>
            <a:br>
              <a:rPr lang="en-US" sz="3700" kern="1200" dirty="0">
                <a:solidFill>
                  <a:schemeClr val="tx1"/>
                </a:solidFill>
                <a:latin typeface="+mj-lt"/>
                <a:ea typeface="+mj-ea"/>
                <a:cs typeface="+mj-cs"/>
              </a:rPr>
            </a:br>
            <a:r>
              <a:rPr lang="en-US" sz="2400" kern="1200" dirty="0">
                <a:solidFill>
                  <a:schemeClr val="tx1"/>
                </a:solidFill>
                <a:latin typeface="+mj-lt"/>
                <a:ea typeface="+mj-ea"/>
                <a:cs typeface="+mj-cs"/>
              </a:rPr>
              <a:t>(Components and Libraries)</a:t>
            </a:r>
            <a:endParaRPr lang="en-US" sz="3700" kern="1200" dirty="0">
              <a:solidFill>
                <a:schemeClr val="tx1"/>
              </a:solidFill>
              <a:latin typeface="+mj-lt"/>
              <a:ea typeface="+mj-ea"/>
              <a:cs typeface="+mj-cs"/>
            </a:endParaRPr>
          </a:p>
        </p:txBody>
      </p:sp>
      <p:sp>
        <p:nvSpPr>
          <p:cNvPr id="18" name="Rectangle 17">
            <a:extLst>
              <a:ext uri="{FF2B5EF4-FFF2-40B4-BE49-F238E27FC236}">
                <a16:creationId xmlns:a16="http://schemas.microsoft.com/office/drawing/2014/main" id="{089440EF-9BE9-4AE9-8C28-00B02296CD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Text Placeholder 2">
            <a:extLst>
              <a:ext uri="{FF2B5EF4-FFF2-40B4-BE49-F238E27FC236}">
                <a16:creationId xmlns:a16="http://schemas.microsoft.com/office/drawing/2014/main" id="{BA9C1898-77AF-DE81-CDDA-52A79691EBFB}"/>
              </a:ext>
            </a:extLst>
          </p:cNvPr>
          <p:cNvSpPr>
            <a:spLocks/>
          </p:cNvSpPr>
          <p:nvPr/>
        </p:nvSpPr>
        <p:spPr>
          <a:xfrm>
            <a:off x="1115568" y="2476309"/>
            <a:ext cx="4987356" cy="498971"/>
          </a:xfrm>
          <a:prstGeom prst="rect">
            <a:avLst/>
          </a:prstGeom>
        </p:spPr>
        <p:txBody>
          <a:bodyPr/>
          <a:lstStyle/>
          <a:p>
            <a:pPr defTabSz="877824">
              <a:spcAft>
                <a:spcPts val="600"/>
              </a:spcAft>
            </a:pPr>
            <a:r>
              <a:rPr lang="en-US" sz="2800" kern="1200" dirty="0">
                <a:solidFill>
                  <a:schemeClr val="tx1"/>
                </a:solidFill>
                <a:latin typeface="+mn-lt"/>
                <a:ea typeface="+mn-ea"/>
                <a:cs typeface="Calibri" panose="020F0502020204030204"/>
              </a:rPr>
              <a:t>Components used:</a:t>
            </a:r>
            <a:endParaRPr lang="en-US" sz="3200" dirty="0">
              <a:cs typeface="Calibri" panose="020F0502020204030204"/>
            </a:endParaRPr>
          </a:p>
        </p:txBody>
      </p:sp>
      <p:sp>
        <p:nvSpPr>
          <p:cNvPr id="4" name="Content Placeholder 3">
            <a:extLst>
              <a:ext uri="{FF2B5EF4-FFF2-40B4-BE49-F238E27FC236}">
                <a16:creationId xmlns:a16="http://schemas.microsoft.com/office/drawing/2014/main" id="{CB55FEFC-8360-F310-848B-68A741C3D35D}"/>
              </a:ext>
            </a:extLst>
          </p:cNvPr>
          <p:cNvSpPr>
            <a:spLocks/>
          </p:cNvSpPr>
          <p:nvPr/>
        </p:nvSpPr>
        <p:spPr>
          <a:xfrm>
            <a:off x="1115568" y="3049934"/>
            <a:ext cx="4987356" cy="2784064"/>
          </a:xfrm>
          <a:prstGeom prst="rect">
            <a:avLst/>
          </a:prstGeom>
        </p:spPr>
        <p:txBody>
          <a:bodyPr/>
          <a:lstStyle/>
          <a:p>
            <a:pPr marL="267462" indent="-285750" defTabSz="877824">
              <a:spcAft>
                <a:spcPts val="600"/>
              </a:spcAft>
              <a:buFont typeface="Arial" panose="020B0604020202020204" pitchFamily="34" charset="0"/>
              <a:buChar char="•"/>
            </a:pPr>
            <a:r>
              <a:rPr lang="en-US" sz="2200" kern="1200" dirty="0">
                <a:solidFill>
                  <a:schemeClr val="tx1"/>
                </a:solidFill>
                <a:latin typeface="+mn-lt"/>
                <a:ea typeface="+mn-ea"/>
                <a:cs typeface="Calibri" panose="020F0502020204030204"/>
              </a:rPr>
              <a:t>LED</a:t>
            </a:r>
          </a:p>
          <a:p>
            <a:pPr marL="267462" indent="-285750" defTabSz="877824">
              <a:spcAft>
                <a:spcPts val="600"/>
              </a:spcAft>
              <a:buFont typeface="Arial" panose="020B0604020202020204" pitchFamily="34" charset="0"/>
              <a:buChar char="•"/>
            </a:pPr>
            <a:r>
              <a:rPr lang="en-US" sz="2200" kern="1200" dirty="0">
                <a:solidFill>
                  <a:schemeClr val="tx1"/>
                </a:solidFill>
                <a:latin typeface="+mn-lt"/>
                <a:ea typeface="+mn-ea"/>
                <a:cs typeface="Calibri" panose="020F0502020204030204"/>
              </a:rPr>
              <a:t>Resistor (220</a:t>
            </a:r>
            <a:r>
              <a:rPr lang="el-GR" sz="2200" kern="1200" dirty="0">
                <a:solidFill>
                  <a:schemeClr val="tx1"/>
                </a:solidFill>
                <a:latin typeface="+mn-lt"/>
                <a:ea typeface="+mn-ea"/>
                <a:cs typeface="Calibri" panose="020F0502020204030204"/>
              </a:rPr>
              <a:t>Ω</a:t>
            </a:r>
            <a:r>
              <a:rPr lang="en-CA" sz="2200" kern="1200" dirty="0">
                <a:solidFill>
                  <a:schemeClr val="tx1"/>
                </a:solidFill>
                <a:latin typeface="+mn-lt"/>
                <a:ea typeface="+mn-ea"/>
                <a:cs typeface="Calibri" panose="020F0502020204030204"/>
              </a:rPr>
              <a:t>)</a:t>
            </a:r>
            <a:endParaRPr lang="en-US" sz="2200" kern="1200" dirty="0">
              <a:solidFill>
                <a:schemeClr val="tx1"/>
              </a:solidFill>
              <a:latin typeface="+mn-lt"/>
              <a:ea typeface="+mn-ea"/>
              <a:cs typeface="Calibri" panose="020F0502020204030204"/>
            </a:endParaRPr>
          </a:p>
          <a:p>
            <a:pPr marL="267462" indent="-285750" defTabSz="877824">
              <a:spcAft>
                <a:spcPts val="600"/>
              </a:spcAft>
              <a:buFont typeface="Arial" panose="020B0604020202020204" pitchFamily="34" charset="0"/>
              <a:buChar char="•"/>
            </a:pPr>
            <a:r>
              <a:rPr lang="en-US" sz="2200" kern="1200" dirty="0">
                <a:solidFill>
                  <a:schemeClr val="tx1"/>
                </a:solidFill>
                <a:latin typeface="+mn-lt"/>
                <a:ea typeface="+mn-ea"/>
                <a:cs typeface="Calibri" panose="020F0502020204030204"/>
              </a:rPr>
              <a:t>Wires</a:t>
            </a:r>
          </a:p>
          <a:p>
            <a:pPr marL="267462" indent="-285750" defTabSz="877824">
              <a:spcAft>
                <a:spcPts val="600"/>
              </a:spcAft>
              <a:buFont typeface="Arial" panose="020B0604020202020204" pitchFamily="34" charset="0"/>
              <a:buChar char="•"/>
            </a:pPr>
            <a:r>
              <a:rPr lang="en-US" sz="2200" kern="1200" dirty="0">
                <a:solidFill>
                  <a:schemeClr val="tx1"/>
                </a:solidFill>
                <a:latin typeface="+mn-lt"/>
                <a:ea typeface="+mn-ea"/>
                <a:cs typeface="Calibri" panose="020F0502020204030204"/>
              </a:rPr>
              <a:t>Breadboard</a:t>
            </a:r>
          </a:p>
          <a:p>
            <a:pPr marL="267462" indent="-285750" defTabSz="877824">
              <a:spcAft>
                <a:spcPts val="600"/>
              </a:spcAft>
              <a:buFont typeface="Arial" panose="020B0604020202020204" pitchFamily="34" charset="0"/>
              <a:buChar char="•"/>
            </a:pPr>
            <a:r>
              <a:rPr lang="en-US" sz="2200" kern="1200" dirty="0">
                <a:solidFill>
                  <a:schemeClr val="tx1"/>
                </a:solidFill>
                <a:latin typeface="+mn-lt"/>
                <a:ea typeface="+mn-ea"/>
                <a:cs typeface="Calibri" panose="020F0502020204030204"/>
              </a:rPr>
              <a:t>Raspberry-Pi </a:t>
            </a:r>
          </a:p>
          <a:p>
            <a:pPr marL="285750" indent="-285750">
              <a:spcAft>
                <a:spcPts val="600"/>
              </a:spcAft>
              <a:buFont typeface="Arial" panose="020B0604020202020204" pitchFamily="34" charset="0"/>
              <a:buChar char="•"/>
            </a:pPr>
            <a:endParaRPr lang="en-CA" sz="2800" dirty="0"/>
          </a:p>
        </p:txBody>
      </p:sp>
      <p:sp>
        <p:nvSpPr>
          <p:cNvPr id="5" name="Text Placeholder 4">
            <a:extLst>
              <a:ext uri="{FF2B5EF4-FFF2-40B4-BE49-F238E27FC236}">
                <a16:creationId xmlns:a16="http://schemas.microsoft.com/office/drawing/2014/main" id="{662AB57A-D292-057F-48DB-FA010E2C6C7D}"/>
              </a:ext>
            </a:extLst>
          </p:cNvPr>
          <p:cNvSpPr>
            <a:spLocks/>
          </p:cNvSpPr>
          <p:nvPr/>
        </p:nvSpPr>
        <p:spPr>
          <a:xfrm>
            <a:off x="6271779" y="2476309"/>
            <a:ext cx="5011917" cy="498971"/>
          </a:xfrm>
          <a:prstGeom prst="rect">
            <a:avLst/>
          </a:prstGeom>
        </p:spPr>
        <p:txBody>
          <a:bodyPr/>
          <a:lstStyle/>
          <a:p>
            <a:pPr defTabSz="877824">
              <a:spcAft>
                <a:spcPts val="600"/>
              </a:spcAft>
            </a:pPr>
            <a:r>
              <a:rPr lang="en-CA" sz="2800" kern="1200" dirty="0">
                <a:solidFill>
                  <a:schemeClr val="tx1"/>
                </a:solidFill>
                <a:latin typeface="+mn-lt"/>
                <a:ea typeface="+mn-ea"/>
                <a:cs typeface="+mn-cs"/>
              </a:rPr>
              <a:t>Libraries imported:</a:t>
            </a:r>
            <a:endParaRPr lang="en-CA" sz="3200" dirty="0"/>
          </a:p>
        </p:txBody>
      </p:sp>
      <p:sp>
        <p:nvSpPr>
          <p:cNvPr id="6" name="Content Placeholder 5">
            <a:extLst>
              <a:ext uri="{FF2B5EF4-FFF2-40B4-BE49-F238E27FC236}">
                <a16:creationId xmlns:a16="http://schemas.microsoft.com/office/drawing/2014/main" id="{F96A9C6F-4B78-29BD-B60C-6325A678D6F1}"/>
              </a:ext>
            </a:extLst>
          </p:cNvPr>
          <p:cNvSpPr>
            <a:spLocks/>
          </p:cNvSpPr>
          <p:nvPr/>
        </p:nvSpPr>
        <p:spPr>
          <a:xfrm>
            <a:off x="6271779" y="3049934"/>
            <a:ext cx="5011917" cy="2784064"/>
          </a:xfrm>
          <a:prstGeom prst="rect">
            <a:avLst/>
          </a:prstGeom>
        </p:spPr>
        <p:txBody>
          <a:bodyPr/>
          <a:lstStyle/>
          <a:p>
            <a:pPr marL="438912" indent="-457200" defTabSz="877824">
              <a:spcAft>
                <a:spcPts val="600"/>
              </a:spcAft>
              <a:buFont typeface="Arial" panose="020B0604020202020204" pitchFamily="34" charset="0"/>
              <a:buChar char="•"/>
            </a:pPr>
            <a:r>
              <a:rPr lang="en-CA" sz="2200" dirty="0"/>
              <a:t>Dash</a:t>
            </a:r>
          </a:p>
          <a:p>
            <a:pPr marL="438912" indent="-457200" defTabSz="877824">
              <a:spcAft>
                <a:spcPts val="600"/>
              </a:spcAft>
              <a:buFont typeface="Arial" panose="020B0604020202020204" pitchFamily="34" charset="0"/>
              <a:buChar char="•"/>
            </a:pPr>
            <a:r>
              <a:rPr lang="en-CA" sz="2200" dirty="0"/>
              <a:t>RPI.GPIO</a:t>
            </a:r>
          </a:p>
        </p:txBody>
      </p:sp>
      <p:sp>
        <p:nvSpPr>
          <p:cNvPr id="7" name="Slide Number Placeholder 6">
            <a:extLst>
              <a:ext uri="{FF2B5EF4-FFF2-40B4-BE49-F238E27FC236}">
                <a16:creationId xmlns:a16="http://schemas.microsoft.com/office/drawing/2014/main" id="{BA6A964B-C586-7252-1BB7-322968494724}"/>
              </a:ext>
            </a:extLst>
          </p:cNvPr>
          <p:cNvSpPr>
            <a:spLocks noGrp="1"/>
          </p:cNvSpPr>
          <p:nvPr>
            <p:ph type="sldNum" sz="quarter" idx="12"/>
          </p:nvPr>
        </p:nvSpPr>
        <p:spPr/>
        <p:txBody>
          <a:bodyPr/>
          <a:lstStyle/>
          <a:p>
            <a:fld id="{330EA680-D336-4FF7-8B7A-9848BB0A1C32}" type="slidenum">
              <a:rPr lang="en-US" smtClean="0"/>
              <a:t>12</a:t>
            </a:fld>
            <a:endParaRPr lang="en-US"/>
          </a:p>
        </p:txBody>
      </p:sp>
      <p:sp>
        <p:nvSpPr>
          <p:cNvPr id="8" name="Date Placeholder 7">
            <a:extLst>
              <a:ext uri="{FF2B5EF4-FFF2-40B4-BE49-F238E27FC236}">
                <a16:creationId xmlns:a16="http://schemas.microsoft.com/office/drawing/2014/main" id="{32A6FBA8-C7F4-1EBE-073D-59CA4354F87A}"/>
              </a:ext>
            </a:extLst>
          </p:cNvPr>
          <p:cNvSpPr>
            <a:spLocks noGrp="1"/>
          </p:cNvSpPr>
          <p:nvPr>
            <p:ph type="dt" sz="half" idx="10"/>
          </p:nvPr>
        </p:nvSpPr>
        <p:spPr/>
        <p:txBody>
          <a:bodyPr/>
          <a:lstStyle/>
          <a:p>
            <a:fld id="{51CE2C50-EB9A-4AEB-9C70-4DE756E3810D}" type="datetime1">
              <a:rPr lang="en-US" smtClean="0"/>
              <a:t>2/11/2025</a:t>
            </a:fld>
            <a:endParaRPr lang="en-US"/>
          </a:p>
        </p:txBody>
      </p:sp>
    </p:spTree>
    <p:extLst>
      <p:ext uri="{BB962C8B-B14F-4D97-AF65-F5344CB8AC3E}">
        <p14:creationId xmlns:p14="http://schemas.microsoft.com/office/powerpoint/2010/main" val="13611373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82" name="Rectangle 3081">
            <a:extLst>
              <a:ext uri="{FF2B5EF4-FFF2-40B4-BE49-F238E27FC236}">
                <a16:creationId xmlns:a16="http://schemas.microsoft.com/office/drawing/2014/main" id="{B23FE733-F95B-4DF6-AFC5-BEEB3577C4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083" name="Rectangle 3082">
            <a:extLst>
              <a:ext uri="{FF2B5EF4-FFF2-40B4-BE49-F238E27FC236}">
                <a16:creationId xmlns:a16="http://schemas.microsoft.com/office/drawing/2014/main" id="{9080D120-BD54-46E1-BA37-82F5E8089E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9573" y="633619"/>
            <a:ext cx="6852464" cy="5495925"/>
          </a:xfrm>
          <a:prstGeom prst="rect">
            <a:avLst/>
          </a:prstGeom>
          <a:ln w="9525">
            <a:solidFill>
              <a:srgbClr val="DEDEDE"/>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3E07FDD-E882-7A34-AC80-92726E32B236}"/>
              </a:ext>
            </a:extLst>
          </p:cNvPr>
          <p:cNvSpPr>
            <a:spLocks noGrp="1"/>
          </p:cNvSpPr>
          <p:nvPr>
            <p:ph type="title"/>
          </p:nvPr>
        </p:nvSpPr>
        <p:spPr>
          <a:xfrm>
            <a:off x="838196" y="978408"/>
            <a:ext cx="6007608" cy="1106424"/>
          </a:xfrm>
        </p:spPr>
        <p:txBody>
          <a:bodyPr>
            <a:normAutofit/>
          </a:bodyPr>
          <a:lstStyle/>
          <a:p>
            <a:r>
              <a:rPr lang="en-US" sz="3200" dirty="0">
                <a:cs typeface="Calibri Light"/>
              </a:rPr>
              <a:t>Activities for Phase 1</a:t>
            </a:r>
            <a:br>
              <a:rPr lang="en-US" sz="2400" dirty="0">
                <a:cs typeface="Calibri Light"/>
              </a:rPr>
            </a:br>
            <a:r>
              <a:rPr lang="en-US" sz="2400" dirty="0">
                <a:cs typeface="Calibri Light"/>
              </a:rPr>
              <a:t>(Breadboard)</a:t>
            </a:r>
            <a:endParaRPr lang="en-US" sz="3200" dirty="0"/>
          </a:p>
        </p:txBody>
      </p:sp>
      <p:sp>
        <p:nvSpPr>
          <p:cNvPr id="3089" name="Rectangle 3088">
            <a:extLst>
              <a:ext uri="{FF2B5EF4-FFF2-40B4-BE49-F238E27FC236}">
                <a16:creationId xmlns:a16="http://schemas.microsoft.com/office/drawing/2014/main" id="{81D83946-74FA-498A-AC80-9926F041B5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565" y="1181536"/>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091" name="Rectangle 3090">
            <a:extLst>
              <a:ext uri="{FF2B5EF4-FFF2-40B4-BE49-F238E27FC236}">
                <a16:creationId xmlns:a16="http://schemas.microsoft.com/office/drawing/2014/main" id="{5060D983-8B52-443A-8183-2A1DE0561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7454" y="2121408"/>
            <a:ext cx="5824728" cy="9144"/>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1F98AD9F-4B5B-8A66-9DD6-DA7757F0A0AD}"/>
              </a:ext>
            </a:extLst>
          </p:cNvPr>
          <p:cNvSpPr>
            <a:spLocks noGrp="1"/>
          </p:cNvSpPr>
          <p:nvPr>
            <p:ph idx="1"/>
          </p:nvPr>
        </p:nvSpPr>
        <p:spPr>
          <a:xfrm>
            <a:off x="841244" y="2359152"/>
            <a:ext cx="6007608" cy="3429000"/>
          </a:xfrm>
        </p:spPr>
        <p:txBody>
          <a:bodyPr vert="horz" lIns="91440" tIns="45720" rIns="91440" bIns="45720" rtlCol="0">
            <a:normAutofit/>
          </a:bodyPr>
          <a:lstStyle/>
          <a:p>
            <a:r>
              <a:rPr lang="en-US" sz="2400" dirty="0">
                <a:cs typeface="Calibri" panose="020F0502020204030204"/>
              </a:rPr>
              <a:t>When the switch/button on the dashboard is turned on, the LED on the breadboard will turn on.</a:t>
            </a:r>
          </a:p>
          <a:p>
            <a:pPr marL="0" indent="0">
              <a:buNone/>
            </a:pPr>
            <a:endParaRPr lang="en-US" sz="2400" dirty="0">
              <a:cs typeface="Calibri" panose="020F0502020204030204"/>
            </a:endParaRPr>
          </a:p>
          <a:p>
            <a:pPr marL="0" indent="0">
              <a:buNone/>
            </a:pPr>
            <a:endParaRPr lang="en-US" sz="2400" dirty="0">
              <a:cs typeface="Calibri" panose="020F0502020204030204"/>
            </a:endParaRPr>
          </a:p>
          <a:p>
            <a:r>
              <a:rPr lang="en-US" sz="2400" dirty="0">
                <a:cs typeface="Calibri" panose="020F0502020204030204"/>
              </a:rPr>
              <a:t>When the switch/button is off, the LED on the breadboard will turn off.</a:t>
            </a:r>
          </a:p>
          <a:p>
            <a:pPr marL="0" indent="0">
              <a:buNone/>
            </a:pPr>
            <a:endParaRPr lang="en-US" sz="2400" dirty="0">
              <a:cs typeface="Calibri" panose="020F0502020204030204"/>
            </a:endParaRPr>
          </a:p>
        </p:txBody>
      </p:sp>
      <p:pic>
        <p:nvPicPr>
          <p:cNvPr id="3078" name="Picture 6">
            <a:extLst>
              <a:ext uri="{FF2B5EF4-FFF2-40B4-BE49-F238E27FC236}">
                <a16:creationId xmlns:a16="http://schemas.microsoft.com/office/drawing/2014/main" id="{F4CCFF72-3E81-C28F-D1F3-1CC50EED1ACF}"/>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6100" t="27528" r="14469" b="27592"/>
          <a:stretch/>
        </p:blipFill>
        <p:spPr bwMode="auto">
          <a:xfrm>
            <a:off x="8480978" y="633619"/>
            <a:ext cx="2633635" cy="2651760"/>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a16="http://schemas.microsoft.com/office/drawing/2014/main" id="{56BE5CBA-2DAF-0D6A-85B5-D6817D5C1371}"/>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8889" t="19333" r="8815" b="26222"/>
          <a:stretch/>
        </p:blipFill>
        <p:spPr bwMode="auto">
          <a:xfrm>
            <a:off x="8475568" y="3472468"/>
            <a:ext cx="2640899" cy="2651760"/>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A659DC09-2FE8-08BC-5B1C-AF945CA82D6D}"/>
              </a:ext>
            </a:extLst>
          </p:cNvPr>
          <p:cNvSpPr>
            <a:spLocks noGrp="1"/>
          </p:cNvSpPr>
          <p:nvPr>
            <p:ph type="sldNum" sz="quarter" idx="12"/>
          </p:nvPr>
        </p:nvSpPr>
        <p:spPr/>
        <p:txBody>
          <a:bodyPr/>
          <a:lstStyle/>
          <a:p>
            <a:fld id="{330EA680-D336-4FF7-8B7A-9848BB0A1C32}" type="slidenum">
              <a:rPr lang="en-US" smtClean="0"/>
              <a:t>13</a:t>
            </a:fld>
            <a:endParaRPr lang="en-US"/>
          </a:p>
        </p:txBody>
      </p:sp>
      <p:sp>
        <p:nvSpPr>
          <p:cNvPr id="5" name="Date Placeholder 4">
            <a:extLst>
              <a:ext uri="{FF2B5EF4-FFF2-40B4-BE49-F238E27FC236}">
                <a16:creationId xmlns:a16="http://schemas.microsoft.com/office/drawing/2014/main" id="{44E2AE09-B426-E98C-1F3E-D8DEBEC4F423}"/>
              </a:ext>
            </a:extLst>
          </p:cNvPr>
          <p:cNvSpPr>
            <a:spLocks noGrp="1"/>
          </p:cNvSpPr>
          <p:nvPr>
            <p:ph type="dt" sz="half" idx="10"/>
          </p:nvPr>
        </p:nvSpPr>
        <p:spPr/>
        <p:txBody>
          <a:bodyPr/>
          <a:lstStyle/>
          <a:p>
            <a:fld id="{A89BDB65-C6DC-40B6-B4EA-4132EBA4C41D}" type="datetime1">
              <a:rPr lang="en-US" smtClean="0"/>
              <a:t>2/11/2025</a:t>
            </a:fld>
            <a:endParaRPr lang="en-US"/>
          </a:p>
        </p:txBody>
      </p:sp>
    </p:spTree>
    <p:extLst>
      <p:ext uri="{BB962C8B-B14F-4D97-AF65-F5344CB8AC3E}">
        <p14:creationId xmlns:p14="http://schemas.microsoft.com/office/powerpoint/2010/main" val="9468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B23FE733-F95B-4DF6-AFC5-BEEB3577C4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7" name="Rectangle 26">
            <a:extLst>
              <a:ext uri="{FF2B5EF4-FFF2-40B4-BE49-F238E27FC236}">
                <a16:creationId xmlns:a16="http://schemas.microsoft.com/office/drawing/2014/main" id="{9080D120-BD54-46E1-BA37-82F5E8089E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9573" y="633619"/>
            <a:ext cx="6852464" cy="5495925"/>
          </a:xfrm>
          <a:prstGeom prst="rect">
            <a:avLst/>
          </a:prstGeom>
          <a:ln w="9525">
            <a:solidFill>
              <a:srgbClr val="DEDEDE"/>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3E07FDD-E882-7A34-AC80-92726E32B236}"/>
              </a:ext>
            </a:extLst>
          </p:cNvPr>
          <p:cNvSpPr>
            <a:spLocks noGrp="1"/>
          </p:cNvSpPr>
          <p:nvPr>
            <p:ph type="title"/>
          </p:nvPr>
        </p:nvSpPr>
        <p:spPr>
          <a:xfrm>
            <a:off x="838196" y="978408"/>
            <a:ext cx="6007608" cy="1106424"/>
          </a:xfrm>
        </p:spPr>
        <p:txBody>
          <a:bodyPr>
            <a:normAutofit/>
          </a:bodyPr>
          <a:lstStyle/>
          <a:p>
            <a:r>
              <a:rPr lang="en-US" sz="2800" dirty="0">
                <a:cs typeface="Calibri Light"/>
              </a:rPr>
              <a:t>Activities for Phase 1</a:t>
            </a:r>
            <a:br>
              <a:rPr lang="en-US" sz="2400" dirty="0">
                <a:cs typeface="Calibri Light"/>
              </a:rPr>
            </a:br>
            <a:r>
              <a:rPr lang="en-US" sz="2400" dirty="0">
                <a:cs typeface="Calibri Light"/>
              </a:rPr>
              <a:t>(Dashboard)</a:t>
            </a:r>
            <a:endParaRPr lang="en-US" sz="2800" dirty="0"/>
          </a:p>
        </p:txBody>
      </p:sp>
      <p:sp>
        <p:nvSpPr>
          <p:cNvPr id="28" name="Rectangle 27">
            <a:extLst>
              <a:ext uri="{FF2B5EF4-FFF2-40B4-BE49-F238E27FC236}">
                <a16:creationId xmlns:a16="http://schemas.microsoft.com/office/drawing/2014/main" id="{81D83946-74FA-498A-AC80-9926F041B5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565" y="1181536"/>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9" name="Rectangle 28">
            <a:extLst>
              <a:ext uri="{FF2B5EF4-FFF2-40B4-BE49-F238E27FC236}">
                <a16:creationId xmlns:a16="http://schemas.microsoft.com/office/drawing/2014/main" id="{5060D983-8B52-443A-8183-2A1DE0561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7454" y="2121408"/>
            <a:ext cx="5824728" cy="9144"/>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1F98AD9F-4B5B-8A66-9DD6-DA7757F0A0AD}"/>
              </a:ext>
            </a:extLst>
          </p:cNvPr>
          <p:cNvSpPr>
            <a:spLocks noGrp="1"/>
          </p:cNvSpPr>
          <p:nvPr>
            <p:ph idx="1"/>
          </p:nvPr>
        </p:nvSpPr>
        <p:spPr>
          <a:xfrm>
            <a:off x="841244" y="2359152"/>
            <a:ext cx="6007608" cy="3429000"/>
          </a:xfrm>
        </p:spPr>
        <p:txBody>
          <a:bodyPr vert="horz" lIns="91440" tIns="45720" rIns="91440" bIns="45720" rtlCol="0">
            <a:normAutofit/>
          </a:bodyPr>
          <a:lstStyle/>
          <a:p>
            <a:r>
              <a:rPr lang="en-US" sz="2000" dirty="0">
                <a:cs typeface="Calibri" panose="020F0502020204030204"/>
              </a:rPr>
              <a:t>When the switch/button is on, the image on the dashboard will change to an image that represents an ON LED.</a:t>
            </a:r>
          </a:p>
          <a:p>
            <a:pPr marL="0" indent="0">
              <a:buNone/>
            </a:pPr>
            <a:endParaRPr lang="en-US" sz="2000" dirty="0">
              <a:cs typeface="Calibri" panose="020F0502020204030204"/>
            </a:endParaRPr>
          </a:p>
          <a:p>
            <a:pPr marL="0" indent="0">
              <a:buNone/>
            </a:pPr>
            <a:endParaRPr lang="en-US" sz="2000" dirty="0">
              <a:cs typeface="Calibri" panose="020F0502020204030204"/>
            </a:endParaRPr>
          </a:p>
          <a:p>
            <a:r>
              <a:rPr lang="en-US" sz="2000" dirty="0">
                <a:cs typeface="Calibri" panose="020F0502020204030204"/>
              </a:rPr>
              <a:t>When the switch/button is off, the image on the dashboard will change to an image that represents an OFF LED.</a:t>
            </a:r>
          </a:p>
          <a:p>
            <a:pPr marL="0" indent="0">
              <a:buNone/>
            </a:pPr>
            <a:endParaRPr lang="en-US" sz="2000" dirty="0">
              <a:cs typeface="Calibri" panose="020F0502020204030204"/>
            </a:endParaRPr>
          </a:p>
        </p:txBody>
      </p:sp>
      <p:pic>
        <p:nvPicPr>
          <p:cNvPr id="7" name="Picture 6" descr="A light bulb with rays of light&#10;&#10;Description automatically generated">
            <a:extLst>
              <a:ext uri="{FF2B5EF4-FFF2-40B4-BE49-F238E27FC236}">
                <a16:creationId xmlns:a16="http://schemas.microsoft.com/office/drawing/2014/main" id="{A3324447-76BA-ED6E-1090-3BC77222C2CA}"/>
              </a:ext>
            </a:extLst>
          </p:cNvPr>
          <p:cNvPicPr>
            <a:picLocks noChangeAspect="1"/>
          </p:cNvPicPr>
          <p:nvPr/>
        </p:nvPicPr>
        <p:blipFill rotWithShape="1">
          <a:blip r:embed="rId2"/>
          <a:srcRect t="4385" r="1398"/>
          <a:stretch/>
        </p:blipFill>
        <p:spPr>
          <a:xfrm>
            <a:off x="7680960" y="768927"/>
            <a:ext cx="4233672" cy="2381143"/>
          </a:xfrm>
          <a:prstGeom prst="rect">
            <a:avLst/>
          </a:prstGeom>
        </p:spPr>
      </p:pic>
      <p:pic>
        <p:nvPicPr>
          <p:cNvPr id="4" name="Picture 3" descr="A blue rectangle with a light bulb and a white box&#10;&#10;Description automatically generated">
            <a:extLst>
              <a:ext uri="{FF2B5EF4-FFF2-40B4-BE49-F238E27FC236}">
                <a16:creationId xmlns:a16="http://schemas.microsoft.com/office/drawing/2014/main" id="{DC35C4E2-F749-3034-9349-CBC341D8631F}"/>
              </a:ext>
            </a:extLst>
          </p:cNvPr>
          <p:cNvPicPr>
            <a:picLocks noChangeAspect="1"/>
          </p:cNvPicPr>
          <p:nvPr/>
        </p:nvPicPr>
        <p:blipFill rotWithShape="1">
          <a:blip r:embed="rId3"/>
          <a:srcRect t="15146" r="13460" b="10107"/>
          <a:stretch/>
        </p:blipFill>
        <p:spPr>
          <a:xfrm>
            <a:off x="7680960" y="3638308"/>
            <a:ext cx="4230116" cy="2320080"/>
          </a:xfrm>
          <a:prstGeom prst="rect">
            <a:avLst/>
          </a:prstGeom>
        </p:spPr>
      </p:pic>
      <p:sp>
        <p:nvSpPr>
          <p:cNvPr id="5" name="Slide Number Placeholder 4">
            <a:extLst>
              <a:ext uri="{FF2B5EF4-FFF2-40B4-BE49-F238E27FC236}">
                <a16:creationId xmlns:a16="http://schemas.microsoft.com/office/drawing/2014/main" id="{14427376-FAE9-2B94-E8D5-45DFA1A4EFAD}"/>
              </a:ext>
            </a:extLst>
          </p:cNvPr>
          <p:cNvSpPr>
            <a:spLocks noGrp="1"/>
          </p:cNvSpPr>
          <p:nvPr>
            <p:ph type="sldNum" sz="quarter" idx="12"/>
          </p:nvPr>
        </p:nvSpPr>
        <p:spPr/>
        <p:txBody>
          <a:bodyPr/>
          <a:lstStyle/>
          <a:p>
            <a:fld id="{330EA680-D336-4FF7-8B7A-9848BB0A1C32}" type="slidenum">
              <a:rPr lang="en-US" smtClean="0"/>
              <a:t>14</a:t>
            </a:fld>
            <a:endParaRPr lang="en-US"/>
          </a:p>
        </p:txBody>
      </p:sp>
      <p:sp>
        <p:nvSpPr>
          <p:cNvPr id="6" name="Date Placeholder 5">
            <a:extLst>
              <a:ext uri="{FF2B5EF4-FFF2-40B4-BE49-F238E27FC236}">
                <a16:creationId xmlns:a16="http://schemas.microsoft.com/office/drawing/2014/main" id="{8E72FEBB-904F-A922-95FE-9CF04095823E}"/>
              </a:ext>
            </a:extLst>
          </p:cNvPr>
          <p:cNvSpPr>
            <a:spLocks noGrp="1"/>
          </p:cNvSpPr>
          <p:nvPr>
            <p:ph type="dt" sz="half" idx="10"/>
          </p:nvPr>
        </p:nvSpPr>
        <p:spPr/>
        <p:txBody>
          <a:bodyPr/>
          <a:lstStyle/>
          <a:p>
            <a:fld id="{DF90155E-8864-4086-A5E3-59E387AF76BE}" type="datetime1">
              <a:rPr lang="en-US" smtClean="0"/>
              <a:t>2/11/2025</a:t>
            </a:fld>
            <a:endParaRPr lang="en-US"/>
          </a:p>
        </p:txBody>
      </p:sp>
    </p:spTree>
    <p:extLst>
      <p:ext uri="{BB962C8B-B14F-4D97-AF65-F5344CB8AC3E}">
        <p14:creationId xmlns:p14="http://schemas.microsoft.com/office/powerpoint/2010/main" val="19262947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4" name="Rectangle 13">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3E07FDD-E882-7A34-AC80-92726E32B236}"/>
              </a:ext>
            </a:extLst>
          </p:cNvPr>
          <p:cNvSpPr>
            <a:spLocks noGrp="1"/>
          </p:cNvSpPr>
          <p:nvPr>
            <p:ph type="title"/>
          </p:nvPr>
        </p:nvSpPr>
        <p:spPr>
          <a:xfrm>
            <a:off x="1115568" y="548640"/>
            <a:ext cx="10168128" cy="1179576"/>
          </a:xfrm>
        </p:spPr>
        <p:txBody>
          <a:bodyPr>
            <a:normAutofit/>
          </a:bodyPr>
          <a:lstStyle/>
          <a:p>
            <a:r>
              <a:rPr lang="en-US" sz="4000" dirty="0">
                <a:cs typeface="Calibri Light"/>
              </a:rPr>
              <a:t>Activities for Phase 2</a:t>
            </a:r>
            <a:endParaRPr lang="en-US" sz="4000" dirty="0"/>
          </a:p>
        </p:txBody>
      </p:sp>
      <p:sp>
        <p:nvSpPr>
          <p:cNvPr id="16" name="Rectangle 15">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1F98AD9F-4B5B-8A66-9DD6-DA7757F0A0AD}"/>
              </a:ext>
            </a:extLst>
          </p:cNvPr>
          <p:cNvSpPr>
            <a:spLocks noGrp="1"/>
          </p:cNvSpPr>
          <p:nvPr>
            <p:ph idx="1"/>
          </p:nvPr>
        </p:nvSpPr>
        <p:spPr>
          <a:xfrm>
            <a:off x="626850" y="2481943"/>
            <a:ext cx="6406996" cy="3695020"/>
          </a:xfrm>
        </p:spPr>
        <p:txBody>
          <a:bodyPr vert="horz" lIns="91440" tIns="45720" rIns="91440" bIns="45720" rtlCol="0">
            <a:normAutofit/>
          </a:bodyPr>
          <a:lstStyle/>
          <a:p>
            <a:r>
              <a:rPr lang="en-US" sz="2000" dirty="0">
                <a:cs typeface="Calibri"/>
              </a:rPr>
              <a:t>In Phase 2, we captured the Temperature and Humidity data from the DHT11 sensor and displayed it on the dashboard.</a:t>
            </a:r>
          </a:p>
          <a:p>
            <a:endParaRPr lang="en-US" sz="2000" dirty="0">
              <a:cs typeface="Calibri"/>
            </a:endParaRPr>
          </a:p>
          <a:p>
            <a:r>
              <a:rPr lang="en-US" sz="2000" dirty="0">
                <a:cs typeface="Calibri"/>
              </a:rPr>
              <a:t>When the temperature surpasses the threshold, the system will send an email to the user asking whether they want to turn the fan/motor ON.</a:t>
            </a:r>
          </a:p>
          <a:p>
            <a:pPr marL="0" indent="0">
              <a:buNone/>
            </a:pPr>
            <a:endParaRPr lang="en-US" sz="2000" dirty="0">
              <a:cs typeface="Calibri"/>
            </a:endParaRPr>
          </a:p>
          <a:p>
            <a:r>
              <a:rPr lang="en-US" sz="2000" dirty="0">
                <a:cs typeface="Calibri"/>
              </a:rPr>
              <a:t>If the user replies with anything other than “yes” or they don’t reply at all, the fan/motor will remain OFF</a:t>
            </a:r>
          </a:p>
        </p:txBody>
      </p:sp>
      <p:sp>
        <p:nvSpPr>
          <p:cNvPr id="5" name="Date Placeholder 4">
            <a:extLst>
              <a:ext uri="{FF2B5EF4-FFF2-40B4-BE49-F238E27FC236}">
                <a16:creationId xmlns:a16="http://schemas.microsoft.com/office/drawing/2014/main" id="{2F6671EF-E85E-069D-5C82-DC0289115BD9}"/>
              </a:ext>
            </a:extLst>
          </p:cNvPr>
          <p:cNvSpPr>
            <a:spLocks noGrp="1"/>
          </p:cNvSpPr>
          <p:nvPr>
            <p:ph type="dt" sz="half" idx="10"/>
          </p:nvPr>
        </p:nvSpPr>
        <p:spPr>
          <a:xfrm>
            <a:off x="1115568" y="6356350"/>
            <a:ext cx="2743200" cy="365125"/>
          </a:xfrm>
        </p:spPr>
        <p:txBody>
          <a:bodyPr>
            <a:normAutofit/>
          </a:bodyPr>
          <a:lstStyle/>
          <a:p>
            <a:pPr>
              <a:spcAft>
                <a:spcPts val="600"/>
              </a:spcAft>
            </a:pPr>
            <a:fld id="{D602CEFC-BF09-42BD-A87E-A944322271DF}" type="datetime1">
              <a:rPr lang="en-US">
                <a:solidFill>
                  <a:schemeClr val="tx1">
                    <a:lumMod val="50000"/>
                    <a:lumOff val="50000"/>
                  </a:schemeClr>
                </a:solidFill>
              </a:rPr>
              <a:pPr>
                <a:spcAft>
                  <a:spcPts val="600"/>
                </a:spcAft>
              </a:pPr>
              <a:t>2/11/2025</a:t>
            </a:fld>
            <a:endParaRPr lang="en-US" dirty="0">
              <a:solidFill>
                <a:schemeClr val="tx1">
                  <a:lumMod val="50000"/>
                  <a:lumOff val="50000"/>
                </a:schemeClr>
              </a:solidFill>
            </a:endParaRPr>
          </a:p>
        </p:txBody>
      </p:sp>
      <p:sp>
        <p:nvSpPr>
          <p:cNvPr id="4" name="Slide Number Placeholder 3">
            <a:extLst>
              <a:ext uri="{FF2B5EF4-FFF2-40B4-BE49-F238E27FC236}">
                <a16:creationId xmlns:a16="http://schemas.microsoft.com/office/drawing/2014/main" id="{C0D12967-F893-AFF4-C7C9-07F90F33C8EB}"/>
              </a:ext>
            </a:extLst>
          </p:cNvPr>
          <p:cNvSpPr>
            <a:spLocks noGrp="1"/>
          </p:cNvSpPr>
          <p:nvPr>
            <p:ph type="sldNum" sz="quarter" idx="12"/>
          </p:nvPr>
        </p:nvSpPr>
        <p:spPr>
          <a:xfrm>
            <a:off x="8540496" y="6356350"/>
            <a:ext cx="2743200" cy="365125"/>
          </a:xfrm>
        </p:spPr>
        <p:txBody>
          <a:bodyPr>
            <a:normAutofit/>
          </a:bodyPr>
          <a:lstStyle/>
          <a:p>
            <a:pPr>
              <a:spcAft>
                <a:spcPts val="600"/>
              </a:spcAft>
            </a:pPr>
            <a:fld id="{330EA680-D336-4FF7-8B7A-9848BB0A1C32}" type="slidenum">
              <a:rPr lang="en-US">
                <a:solidFill>
                  <a:schemeClr val="tx1">
                    <a:lumMod val="50000"/>
                    <a:lumOff val="50000"/>
                  </a:schemeClr>
                </a:solidFill>
              </a:rPr>
              <a:pPr>
                <a:spcAft>
                  <a:spcPts val="600"/>
                </a:spcAft>
              </a:pPr>
              <a:t>15</a:t>
            </a:fld>
            <a:endParaRPr lang="en-US">
              <a:solidFill>
                <a:schemeClr val="tx1">
                  <a:lumMod val="50000"/>
                  <a:lumOff val="50000"/>
                </a:schemeClr>
              </a:solidFill>
            </a:endParaRPr>
          </a:p>
        </p:txBody>
      </p:sp>
      <p:pic>
        <p:nvPicPr>
          <p:cNvPr id="6" name="Picture 2">
            <a:extLst>
              <a:ext uri="{FF2B5EF4-FFF2-40B4-BE49-F238E27FC236}">
                <a16:creationId xmlns:a16="http://schemas.microsoft.com/office/drawing/2014/main" id="{061A670A-8187-E591-B9DA-046C1A5B9CF0}"/>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461" r="220" b="-459"/>
          <a:stretch/>
        </p:blipFill>
        <p:spPr bwMode="auto">
          <a:xfrm>
            <a:off x="7585353" y="2747772"/>
            <a:ext cx="4055140" cy="28346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94776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4" name="Rectangle 13">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3E07FDD-E882-7A34-AC80-92726E32B236}"/>
              </a:ext>
            </a:extLst>
          </p:cNvPr>
          <p:cNvSpPr>
            <a:spLocks noGrp="1"/>
          </p:cNvSpPr>
          <p:nvPr>
            <p:ph type="title"/>
          </p:nvPr>
        </p:nvSpPr>
        <p:spPr>
          <a:xfrm>
            <a:off x="1115568" y="548640"/>
            <a:ext cx="10168128" cy="1179576"/>
          </a:xfrm>
        </p:spPr>
        <p:txBody>
          <a:bodyPr>
            <a:normAutofit/>
          </a:bodyPr>
          <a:lstStyle/>
          <a:p>
            <a:r>
              <a:rPr lang="en-US" sz="4000" dirty="0">
                <a:cs typeface="Calibri Light"/>
              </a:rPr>
              <a:t>Activities for Phase 2</a:t>
            </a:r>
            <a:br>
              <a:rPr lang="en-US" sz="4000" dirty="0">
                <a:cs typeface="Calibri Light"/>
              </a:rPr>
            </a:br>
            <a:r>
              <a:rPr lang="en-US" sz="2400" dirty="0">
                <a:cs typeface="Calibri Light"/>
              </a:rPr>
              <a:t>(Wiring)</a:t>
            </a:r>
            <a:endParaRPr lang="en-US" sz="4000" dirty="0"/>
          </a:p>
        </p:txBody>
      </p:sp>
      <p:sp>
        <p:nvSpPr>
          <p:cNvPr id="16" name="Rectangle 15">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Date Placeholder 4">
            <a:extLst>
              <a:ext uri="{FF2B5EF4-FFF2-40B4-BE49-F238E27FC236}">
                <a16:creationId xmlns:a16="http://schemas.microsoft.com/office/drawing/2014/main" id="{2F6671EF-E85E-069D-5C82-DC0289115BD9}"/>
              </a:ext>
            </a:extLst>
          </p:cNvPr>
          <p:cNvSpPr>
            <a:spLocks noGrp="1"/>
          </p:cNvSpPr>
          <p:nvPr>
            <p:ph type="dt" sz="half" idx="10"/>
          </p:nvPr>
        </p:nvSpPr>
        <p:spPr>
          <a:xfrm>
            <a:off x="1115568" y="6356350"/>
            <a:ext cx="2743200" cy="365125"/>
          </a:xfrm>
        </p:spPr>
        <p:txBody>
          <a:bodyPr>
            <a:normAutofit/>
          </a:bodyPr>
          <a:lstStyle/>
          <a:p>
            <a:pPr>
              <a:spcAft>
                <a:spcPts val="600"/>
              </a:spcAft>
            </a:pPr>
            <a:fld id="{D602CEFC-BF09-42BD-A87E-A944322271DF}" type="datetime1">
              <a:rPr lang="en-US" smtClean="0">
                <a:solidFill>
                  <a:schemeClr val="tx1">
                    <a:lumMod val="50000"/>
                    <a:lumOff val="50000"/>
                  </a:schemeClr>
                </a:solidFill>
              </a:rPr>
              <a:pPr>
                <a:spcAft>
                  <a:spcPts val="600"/>
                </a:spcAft>
              </a:pPr>
              <a:t>2/11/2025</a:t>
            </a:fld>
            <a:endParaRPr lang="en-US" dirty="0">
              <a:solidFill>
                <a:schemeClr val="tx1">
                  <a:lumMod val="50000"/>
                  <a:lumOff val="50000"/>
                </a:schemeClr>
              </a:solidFill>
            </a:endParaRPr>
          </a:p>
        </p:txBody>
      </p:sp>
      <p:sp>
        <p:nvSpPr>
          <p:cNvPr id="4" name="Slide Number Placeholder 3">
            <a:extLst>
              <a:ext uri="{FF2B5EF4-FFF2-40B4-BE49-F238E27FC236}">
                <a16:creationId xmlns:a16="http://schemas.microsoft.com/office/drawing/2014/main" id="{C0D12967-F893-AFF4-C7C9-07F90F33C8EB}"/>
              </a:ext>
            </a:extLst>
          </p:cNvPr>
          <p:cNvSpPr>
            <a:spLocks noGrp="1"/>
          </p:cNvSpPr>
          <p:nvPr>
            <p:ph type="sldNum" sz="quarter" idx="12"/>
          </p:nvPr>
        </p:nvSpPr>
        <p:spPr>
          <a:xfrm>
            <a:off x="8540496" y="6356350"/>
            <a:ext cx="2743200" cy="365125"/>
          </a:xfrm>
        </p:spPr>
        <p:txBody>
          <a:bodyPr>
            <a:normAutofit/>
          </a:bodyPr>
          <a:lstStyle/>
          <a:p>
            <a:pPr>
              <a:spcAft>
                <a:spcPts val="600"/>
              </a:spcAft>
            </a:pPr>
            <a:fld id="{330EA680-D336-4FF7-8B7A-9848BB0A1C32}" type="slidenum">
              <a:rPr lang="en-US" smtClean="0">
                <a:solidFill>
                  <a:schemeClr val="tx1">
                    <a:lumMod val="50000"/>
                    <a:lumOff val="50000"/>
                  </a:schemeClr>
                </a:solidFill>
              </a:rPr>
              <a:pPr>
                <a:spcAft>
                  <a:spcPts val="600"/>
                </a:spcAft>
              </a:pPr>
              <a:t>16</a:t>
            </a:fld>
            <a:endParaRPr lang="en-US">
              <a:solidFill>
                <a:schemeClr val="tx1">
                  <a:lumMod val="50000"/>
                  <a:lumOff val="50000"/>
                </a:schemeClr>
              </a:solidFill>
            </a:endParaRPr>
          </a:p>
        </p:txBody>
      </p:sp>
      <p:pic>
        <p:nvPicPr>
          <p:cNvPr id="9" name="Picture 2">
            <a:extLst>
              <a:ext uri="{FF2B5EF4-FFF2-40B4-BE49-F238E27FC236}">
                <a16:creationId xmlns:a16="http://schemas.microsoft.com/office/drawing/2014/main" id="{643AC7AF-BA45-929B-37F7-301A0519338C}"/>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6546" t="34431" r="15718" b="12418"/>
          <a:stretch/>
        </p:blipFill>
        <p:spPr bwMode="auto">
          <a:xfrm rot="16200000">
            <a:off x="9255223" y="2396896"/>
            <a:ext cx="2580779" cy="270009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a:extLst>
              <a:ext uri="{FF2B5EF4-FFF2-40B4-BE49-F238E27FC236}">
                <a16:creationId xmlns:a16="http://schemas.microsoft.com/office/drawing/2014/main" id="{AA638747-6A3D-6DD5-5F80-84553D980776}"/>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6369" r="10569"/>
          <a:stretch/>
        </p:blipFill>
        <p:spPr bwMode="auto">
          <a:xfrm rot="16200000">
            <a:off x="735522" y="2198607"/>
            <a:ext cx="2218313" cy="3096678"/>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6">
            <a:extLst>
              <a:ext uri="{FF2B5EF4-FFF2-40B4-BE49-F238E27FC236}">
                <a16:creationId xmlns:a16="http://schemas.microsoft.com/office/drawing/2014/main" id="{7EBC5157-A1AE-86AF-A5A4-B819928DDA36}"/>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14628"/>
          <a:stretch/>
        </p:blipFill>
        <p:spPr bwMode="auto">
          <a:xfrm>
            <a:off x="3748545" y="2371055"/>
            <a:ext cx="2417460" cy="2751781"/>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8">
            <a:extLst>
              <a:ext uri="{FF2B5EF4-FFF2-40B4-BE49-F238E27FC236}">
                <a16:creationId xmlns:a16="http://schemas.microsoft.com/office/drawing/2014/main" id="{0BD2119A-F3B4-2642-E59A-72251E010ADF}"/>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6635" b="9597"/>
          <a:stretch/>
        </p:blipFill>
        <p:spPr bwMode="auto">
          <a:xfrm>
            <a:off x="6521532" y="2430597"/>
            <a:ext cx="2417460" cy="27000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09169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89A320C9-9735-4D13-8279-C1C6748413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Rectangle 13">
            <a:extLst>
              <a:ext uri="{FF2B5EF4-FFF2-40B4-BE49-F238E27FC236}">
                <a16:creationId xmlns:a16="http://schemas.microsoft.com/office/drawing/2014/main" id="{92544CF4-9B52-4A7B-A4B3-88C72729B7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7126"/>
            <a:ext cx="11167447" cy="2018806"/>
          </a:xfrm>
          <a:prstGeom prst="rect">
            <a:avLst/>
          </a:prstGeom>
          <a:ln w="9525">
            <a:solidFill>
              <a:srgbClr val="DEDEDE"/>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6" name="Rectangle 15">
            <a:extLst>
              <a:ext uri="{FF2B5EF4-FFF2-40B4-BE49-F238E27FC236}">
                <a16:creationId xmlns:a16="http://schemas.microsoft.com/office/drawing/2014/main" id="{E75862C5-5C00-4421-BC7B-9B7B86DBC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B3F5A2E-7720-BA46-1432-A42B3D7D4781}"/>
              </a:ext>
            </a:extLst>
          </p:cNvPr>
          <p:cNvSpPr>
            <a:spLocks noGrp="1"/>
          </p:cNvSpPr>
          <p:nvPr>
            <p:ph type="title"/>
          </p:nvPr>
        </p:nvSpPr>
        <p:spPr>
          <a:xfrm>
            <a:off x="1115568" y="548640"/>
            <a:ext cx="10168128" cy="1179576"/>
          </a:xfrm>
        </p:spPr>
        <p:txBody>
          <a:bodyPr vert="horz" lIns="91440" tIns="45720" rIns="91440" bIns="45720" rtlCol="0" anchor="ctr">
            <a:normAutofit/>
          </a:bodyPr>
          <a:lstStyle/>
          <a:p>
            <a:r>
              <a:rPr lang="en-US" sz="3700" kern="1200" dirty="0">
                <a:solidFill>
                  <a:schemeClr val="tx1"/>
                </a:solidFill>
                <a:latin typeface="+mj-lt"/>
                <a:ea typeface="+mj-ea"/>
                <a:cs typeface="+mj-cs"/>
              </a:rPr>
              <a:t>Activities for Phase 2</a:t>
            </a:r>
            <a:br>
              <a:rPr lang="en-US" sz="3700" kern="1200" dirty="0">
                <a:solidFill>
                  <a:schemeClr val="tx1"/>
                </a:solidFill>
                <a:latin typeface="+mj-lt"/>
                <a:ea typeface="+mj-ea"/>
                <a:cs typeface="+mj-cs"/>
              </a:rPr>
            </a:br>
            <a:r>
              <a:rPr lang="en-US" sz="2400" kern="1200" dirty="0">
                <a:solidFill>
                  <a:schemeClr val="tx1"/>
                </a:solidFill>
                <a:latin typeface="+mj-lt"/>
                <a:ea typeface="+mj-ea"/>
                <a:cs typeface="+mj-cs"/>
              </a:rPr>
              <a:t>(Components and Libraries)</a:t>
            </a:r>
            <a:endParaRPr lang="en-US" sz="3700" kern="1200" dirty="0">
              <a:solidFill>
                <a:schemeClr val="tx1"/>
              </a:solidFill>
              <a:latin typeface="+mj-lt"/>
              <a:ea typeface="+mj-ea"/>
              <a:cs typeface="+mj-cs"/>
            </a:endParaRPr>
          </a:p>
        </p:txBody>
      </p:sp>
      <p:sp>
        <p:nvSpPr>
          <p:cNvPr id="18" name="Rectangle 17">
            <a:extLst>
              <a:ext uri="{FF2B5EF4-FFF2-40B4-BE49-F238E27FC236}">
                <a16:creationId xmlns:a16="http://schemas.microsoft.com/office/drawing/2014/main" id="{089440EF-9BE9-4AE9-8C28-00B02296CD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Text Placeholder 2">
            <a:extLst>
              <a:ext uri="{FF2B5EF4-FFF2-40B4-BE49-F238E27FC236}">
                <a16:creationId xmlns:a16="http://schemas.microsoft.com/office/drawing/2014/main" id="{BA9C1898-77AF-DE81-CDDA-52A79691EBFB}"/>
              </a:ext>
            </a:extLst>
          </p:cNvPr>
          <p:cNvSpPr>
            <a:spLocks/>
          </p:cNvSpPr>
          <p:nvPr/>
        </p:nvSpPr>
        <p:spPr>
          <a:xfrm>
            <a:off x="1115568" y="2476309"/>
            <a:ext cx="4987356" cy="498971"/>
          </a:xfrm>
          <a:prstGeom prst="rect">
            <a:avLst/>
          </a:prstGeom>
        </p:spPr>
        <p:txBody>
          <a:bodyPr/>
          <a:lstStyle/>
          <a:p>
            <a:pPr defTabSz="877824">
              <a:spcAft>
                <a:spcPts val="600"/>
              </a:spcAft>
            </a:pPr>
            <a:r>
              <a:rPr lang="en-US" sz="2800" kern="1200" dirty="0">
                <a:solidFill>
                  <a:schemeClr val="tx1"/>
                </a:solidFill>
                <a:latin typeface="+mn-lt"/>
                <a:ea typeface="+mn-ea"/>
                <a:cs typeface="Calibri" panose="020F0502020204030204"/>
              </a:rPr>
              <a:t>Components introduced:</a:t>
            </a:r>
            <a:endParaRPr lang="en-US" sz="3200" dirty="0">
              <a:cs typeface="Calibri" panose="020F0502020204030204"/>
            </a:endParaRPr>
          </a:p>
        </p:txBody>
      </p:sp>
      <p:sp>
        <p:nvSpPr>
          <p:cNvPr id="4" name="Content Placeholder 3">
            <a:extLst>
              <a:ext uri="{FF2B5EF4-FFF2-40B4-BE49-F238E27FC236}">
                <a16:creationId xmlns:a16="http://schemas.microsoft.com/office/drawing/2014/main" id="{CB55FEFC-8360-F310-848B-68A741C3D35D}"/>
              </a:ext>
            </a:extLst>
          </p:cNvPr>
          <p:cNvSpPr>
            <a:spLocks/>
          </p:cNvSpPr>
          <p:nvPr/>
        </p:nvSpPr>
        <p:spPr>
          <a:xfrm>
            <a:off x="1115568" y="3049934"/>
            <a:ext cx="4987356" cy="2784064"/>
          </a:xfrm>
          <a:prstGeom prst="rect">
            <a:avLst/>
          </a:prstGeom>
        </p:spPr>
        <p:txBody>
          <a:bodyPr/>
          <a:lstStyle/>
          <a:p>
            <a:pPr marL="267462" indent="-285750" defTabSz="877824">
              <a:spcAft>
                <a:spcPts val="600"/>
              </a:spcAft>
              <a:buFont typeface="Arial" panose="020B0604020202020204" pitchFamily="34" charset="0"/>
              <a:buChar char="•"/>
            </a:pPr>
            <a:r>
              <a:rPr lang="en-US" sz="2200" kern="1200" dirty="0">
                <a:solidFill>
                  <a:schemeClr val="tx1"/>
                </a:solidFill>
                <a:latin typeface="+mn-lt"/>
                <a:ea typeface="+mn-ea"/>
                <a:cs typeface="Calibri" panose="020F0502020204030204"/>
              </a:rPr>
              <a:t>DHT11 Temperature and Humidity sensor </a:t>
            </a:r>
          </a:p>
          <a:p>
            <a:pPr marL="267462" indent="-285750" defTabSz="877824">
              <a:spcAft>
                <a:spcPts val="600"/>
              </a:spcAft>
              <a:buFont typeface="Arial" panose="020B0604020202020204" pitchFamily="34" charset="0"/>
              <a:buChar char="•"/>
            </a:pPr>
            <a:r>
              <a:rPr lang="en-US" sz="2200" kern="1200" dirty="0">
                <a:solidFill>
                  <a:schemeClr val="tx1"/>
                </a:solidFill>
                <a:latin typeface="+mn-lt"/>
                <a:ea typeface="+mn-ea"/>
                <a:cs typeface="Calibri" panose="020F0502020204030204"/>
              </a:rPr>
              <a:t>Resistors (10k </a:t>
            </a:r>
            <a:r>
              <a:rPr lang="el-GR" sz="2200" kern="1200" dirty="0">
                <a:solidFill>
                  <a:schemeClr val="tx1"/>
                </a:solidFill>
                <a:latin typeface="+mn-lt"/>
                <a:ea typeface="+mn-ea"/>
                <a:cs typeface="Calibri" panose="020F0502020204030204"/>
              </a:rPr>
              <a:t>Ω</a:t>
            </a:r>
            <a:r>
              <a:rPr lang="en-CA" sz="2200" kern="1200" dirty="0">
                <a:solidFill>
                  <a:schemeClr val="tx1"/>
                </a:solidFill>
                <a:latin typeface="+mn-lt"/>
                <a:ea typeface="+mn-ea"/>
                <a:cs typeface="Calibri" panose="020F0502020204030204"/>
              </a:rPr>
              <a:t>)</a:t>
            </a:r>
          </a:p>
          <a:p>
            <a:pPr marL="267462" indent="-285750" defTabSz="877824">
              <a:spcAft>
                <a:spcPts val="600"/>
              </a:spcAft>
              <a:buFont typeface="Arial" panose="020B0604020202020204" pitchFamily="34" charset="0"/>
              <a:buChar char="•"/>
            </a:pPr>
            <a:r>
              <a:rPr lang="en-CA" sz="2200" dirty="0">
                <a:cs typeface="Calibri" panose="020F0502020204030204"/>
              </a:rPr>
              <a:t>DC Motor</a:t>
            </a:r>
          </a:p>
          <a:p>
            <a:pPr marL="267462" indent="-285750" defTabSz="877824">
              <a:spcAft>
                <a:spcPts val="600"/>
              </a:spcAft>
              <a:buFont typeface="Arial" panose="020B0604020202020204" pitchFamily="34" charset="0"/>
              <a:buChar char="•"/>
            </a:pPr>
            <a:r>
              <a:rPr lang="en-CA" sz="2200" kern="1200" dirty="0">
                <a:solidFill>
                  <a:schemeClr val="tx1"/>
                </a:solidFill>
                <a:latin typeface="+mn-lt"/>
                <a:ea typeface="+mn-ea"/>
                <a:cs typeface="Calibri" panose="020F0502020204030204"/>
              </a:rPr>
              <a:t>L293D motor driver</a:t>
            </a:r>
          </a:p>
          <a:p>
            <a:pPr marL="267462" indent="-285750" defTabSz="877824">
              <a:spcAft>
                <a:spcPts val="600"/>
              </a:spcAft>
              <a:buFont typeface="Arial" panose="020B0604020202020204" pitchFamily="34" charset="0"/>
              <a:buChar char="•"/>
            </a:pPr>
            <a:r>
              <a:rPr lang="en-CA" sz="2200" kern="1200" dirty="0">
                <a:solidFill>
                  <a:schemeClr val="tx1"/>
                </a:solidFill>
                <a:latin typeface="+mn-lt"/>
                <a:ea typeface="+mn-ea"/>
                <a:cs typeface="Calibri" panose="020F0502020204030204"/>
              </a:rPr>
              <a:t>HW-131 for power supply (9v battery)</a:t>
            </a:r>
            <a:endParaRPr lang="en-US" sz="2200" kern="1200" dirty="0">
              <a:solidFill>
                <a:schemeClr val="tx1"/>
              </a:solidFill>
              <a:latin typeface="+mn-lt"/>
              <a:ea typeface="+mn-ea"/>
              <a:cs typeface="Calibri" panose="020F0502020204030204"/>
            </a:endParaRPr>
          </a:p>
          <a:p>
            <a:pPr marL="267462" indent="-285750" defTabSz="877824">
              <a:spcAft>
                <a:spcPts val="600"/>
              </a:spcAft>
              <a:buFont typeface="Arial" panose="020B0604020202020204" pitchFamily="34" charset="0"/>
              <a:buChar char="•"/>
            </a:pPr>
            <a:r>
              <a:rPr lang="en-US" sz="2200" kern="1200" dirty="0">
                <a:solidFill>
                  <a:schemeClr val="tx1"/>
                </a:solidFill>
                <a:latin typeface="+mn-lt"/>
                <a:ea typeface="+mn-ea"/>
                <a:cs typeface="Calibri" panose="020F0502020204030204"/>
              </a:rPr>
              <a:t>Wires</a:t>
            </a:r>
          </a:p>
          <a:p>
            <a:pPr marL="285750" indent="-285750">
              <a:spcAft>
                <a:spcPts val="600"/>
              </a:spcAft>
              <a:buFont typeface="Arial" panose="020B0604020202020204" pitchFamily="34" charset="0"/>
              <a:buChar char="•"/>
            </a:pPr>
            <a:endParaRPr lang="en-CA" sz="2800" dirty="0"/>
          </a:p>
        </p:txBody>
      </p:sp>
      <p:sp>
        <p:nvSpPr>
          <p:cNvPr id="5" name="Text Placeholder 4">
            <a:extLst>
              <a:ext uri="{FF2B5EF4-FFF2-40B4-BE49-F238E27FC236}">
                <a16:creationId xmlns:a16="http://schemas.microsoft.com/office/drawing/2014/main" id="{662AB57A-D292-057F-48DB-FA010E2C6C7D}"/>
              </a:ext>
            </a:extLst>
          </p:cNvPr>
          <p:cNvSpPr>
            <a:spLocks/>
          </p:cNvSpPr>
          <p:nvPr/>
        </p:nvSpPr>
        <p:spPr>
          <a:xfrm>
            <a:off x="6271779" y="2476309"/>
            <a:ext cx="5011917" cy="498971"/>
          </a:xfrm>
          <a:prstGeom prst="rect">
            <a:avLst/>
          </a:prstGeom>
        </p:spPr>
        <p:txBody>
          <a:bodyPr/>
          <a:lstStyle/>
          <a:p>
            <a:pPr defTabSz="877824">
              <a:spcAft>
                <a:spcPts val="600"/>
              </a:spcAft>
            </a:pPr>
            <a:r>
              <a:rPr lang="en-CA" sz="2800" kern="1200" dirty="0">
                <a:solidFill>
                  <a:schemeClr val="tx1"/>
                </a:solidFill>
                <a:latin typeface="+mn-lt"/>
                <a:ea typeface="+mn-ea"/>
                <a:cs typeface="+mn-cs"/>
              </a:rPr>
              <a:t>Libraries imported:</a:t>
            </a:r>
            <a:endParaRPr lang="en-CA" sz="3200" dirty="0"/>
          </a:p>
        </p:txBody>
      </p:sp>
      <p:sp>
        <p:nvSpPr>
          <p:cNvPr id="6" name="Content Placeholder 5">
            <a:extLst>
              <a:ext uri="{FF2B5EF4-FFF2-40B4-BE49-F238E27FC236}">
                <a16:creationId xmlns:a16="http://schemas.microsoft.com/office/drawing/2014/main" id="{F96A9C6F-4B78-29BD-B60C-6325A678D6F1}"/>
              </a:ext>
            </a:extLst>
          </p:cNvPr>
          <p:cNvSpPr>
            <a:spLocks/>
          </p:cNvSpPr>
          <p:nvPr/>
        </p:nvSpPr>
        <p:spPr>
          <a:xfrm>
            <a:off x="6271779" y="3049934"/>
            <a:ext cx="5011917" cy="3306416"/>
          </a:xfrm>
          <a:prstGeom prst="rect">
            <a:avLst/>
          </a:prstGeom>
        </p:spPr>
        <p:txBody>
          <a:bodyPr/>
          <a:lstStyle/>
          <a:p>
            <a:pPr marL="438912" indent="-457200" defTabSz="877824">
              <a:spcAft>
                <a:spcPts val="600"/>
              </a:spcAft>
              <a:buFont typeface="Arial" panose="020B0604020202020204" pitchFamily="34" charset="0"/>
              <a:buChar char="•"/>
            </a:pPr>
            <a:r>
              <a:rPr lang="en-CA" sz="2200" dirty="0"/>
              <a:t>dash_daq</a:t>
            </a:r>
          </a:p>
          <a:p>
            <a:pPr marL="438912" indent="-457200" defTabSz="877824">
              <a:spcAft>
                <a:spcPts val="600"/>
              </a:spcAft>
              <a:buFont typeface="Arial" panose="020B0604020202020204" pitchFamily="34" charset="0"/>
              <a:buChar char="•"/>
            </a:pPr>
            <a:r>
              <a:rPr lang="en-CA" sz="2200" dirty="0"/>
              <a:t>Freenove_DHT</a:t>
            </a:r>
          </a:p>
          <a:p>
            <a:pPr marL="438912" indent="-457200" defTabSz="877824">
              <a:spcAft>
                <a:spcPts val="600"/>
              </a:spcAft>
              <a:buFont typeface="Arial" panose="020B0604020202020204" pitchFamily="34" charset="0"/>
              <a:buChar char="•"/>
            </a:pPr>
            <a:r>
              <a:rPr lang="en-CA" sz="2200" dirty="0"/>
              <a:t>smtplib </a:t>
            </a:r>
            <a:r>
              <a:rPr lang="en-CA" sz="2000" dirty="0"/>
              <a:t>(send emails)</a:t>
            </a:r>
          </a:p>
          <a:p>
            <a:pPr marL="438912" indent="-457200" defTabSz="877824">
              <a:spcAft>
                <a:spcPts val="600"/>
              </a:spcAft>
              <a:buFont typeface="Arial" panose="020B0604020202020204" pitchFamily="34" charset="0"/>
              <a:buChar char="•"/>
            </a:pPr>
            <a:r>
              <a:rPr lang="en-CA" sz="2200" dirty="0"/>
              <a:t>imaplib </a:t>
            </a:r>
            <a:r>
              <a:rPr lang="en-CA" sz="2000" dirty="0"/>
              <a:t>(access emails)</a:t>
            </a:r>
          </a:p>
          <a:p>
            <a:pPr marL="438912" indent="-457200" defTabSz="877824">
              <a:spcAft>
                <a:spcPts val="600"/>
              </a:spcAft>
              <a:buFont typeface="Arial" panose="020B0604020202020204" pitchFamily="34" charset="0"/>
              <a:buChar char="•"/>
            </a:pPr>
            <a:r>
              <a:rPr lang="en-CA" sz="2200" dirty="0"/>
              <a:t>email </a:t>
            </a:r>
            <a:r>
              <a:rPr lang="en-CA" sz="2000" dirty="0"/>
              <a:t>(manage email messages)</a:t>
            </a:r>
          </a:p>
          <a:p>
            <a:pPr marL="438912" indent="-457200" defTabSz="877824">
              <a:spcAft>
                <a:spcPts val="600"/>
              </a:spcAft>
              <a:buFont typeface="Arial" panose="020B0604020202020204" pitchFamily="34" charset="0"/>
              <a:buChar char="•"/>
            </a:pPr>
            <a:r>
              <a:rPr lang="en-CA" sz="2200" dirty="0"/>
              <a:t>secrets</a:t>
            </a:r>
          </a:p>
          <a:p>
            <a:pPr marL="438912" indent="-457200" defTabSz="877824">
              <a:spcAft>
                <a:spcPts val="600"/>
              </a:spcAft>
              <a:buFont typeface="Arial" panose="020B0604020202020204" pitchFamily="34" charset="0"/>
              <a:buChar char="•"/>
            </a:pPr>
            <a:r>
              <a:rPr lang="en-CA" sz="2200" dirty="0"/>
              <a:t>string</a:t>
            </a:r>
          </a:p>
          <a:p>
            <a:pPr marL="438912" indent="-457200" defTabSz="877824">
              <a:spcAft>
                <a:spcPts val="600"/>
              </a:spcAft>
              <a:buFont typeface="Arial" panose="020B0604020202020204" pitchFamily="34" charset="0"/>
              <a:buChar char="•"/>
            </a:pPr>
            <a:r>
              <a:rPr lang="en-CA" sz="2200" dirty="0"/>
              <a:t>time</a:t>
            </a:r>
          </a:p>
        </p:txBody>
      </p:sp>
      <p:sp>
        <p:nvSpPr>
          <p:cNvPr id="7" name="Slide Number Placeholder 6">
            <a:extLst>
              <a:ext uri="{FF2B5EF4-FFF2-40B4-BE49-F238E27FC236}">
                <a16:creationId xmlns:a16="http://schemas.microsoft.com/office/drawing/2014/main" id="{BA6A964B-C586-7252-1BB7-322968494724}"/>
              </a:ext>
            </a:extLst>
          </p:cNvPr>
          <p:cNvSpPr>
            <a:spLocks noGrp="1"/>
          </p:cNvSpPr>
          <p:nvPr>
            <p:ph type="sldNum" sz="quarter" idx="12"/>
          </p:nvPr>
        </p:nvSpPr>
        <p:spPr/>
        <p:txBody>
          <a:bodyPr/>
          <a:lstStyle/>
          <a:p>
            <a:fld id="{330EA680-D336-4FF7-8B7A-9848BB0A1C32}" type="slidenum">
              <a:rPr lang="en-US" smtClean="0"/>
              <a:t>17</a:t>
            </a:fld>
            <a:endParaRPr lang="en-US"/>
          </a:p>
        </p:txBody>
      </p:sp>
      <p:sp>
        <p:nvSpPr>
          <p:cNvPr id="8" name="Date Placeholder 7">
            <a:extLst>
              <a:ext uri="{FF2B5EF4-FFF2-40B4-BE49-F238E27FC236}">
                <a16:creationId xmlns:a16="http://schemas.microsoft.com/office/drawing/2014/main" id="{32A6FBA8-C7F4-1EBE-073D-59CA4354F87A}"/>
              </a:ext>
            </a:extLst>
          </p:cNvPr>
          <p:cNvSpPr>
            <a:spLocks noGrp="1"/>
          </p:cNvSpPr>
          <p:nvPr>
            <p:ph type="dt" sz="half" idx="10"/>
          </p:nvPr>
        </p:nvSpPr>
        <p:spPr/>
        <p:txBody>
          <a:bodyPr/>
          <a:lstStyle/>
          <a:p>
            <a:fld id="{51CE2C50-EB9A-4AEB-9C70-4DE756E3810D}" type="datetime1">
              <a:rPr lang="en-US" smtClean="0"/>
              <a:t>2/11/2025</a:t>
            </a:fld>
            <a:endParaRPr lang="en-US"/>
          </a:p>
        </p:txBody>
      </p:sp>
    </p:spTree>
    <p:extLst>
      <p:ext uri="{BB962C8B-B14F-4D97-AF65-F5344CB8AC3E}">
        <p14:creationId xmlns:p14="http://schemas.microsoft.com/office/powerpoint/2010/main" val="1405828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4" name="Rectangle 13">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3E07FDD-E882-7A34-AC80-92726E32B236}"/>
              </a:ext>
            </a:extLst>
          </p:cNvPr>
          <p:cNvSpPr>
            <a:spLocks noGrp="1"/>
          </p:cNvSpPr>
          <p:nvPr>
            <p:ph type="title"/>
          </p:nvPr>
        </p:nvSpPr>
        <p:spPr>
          <a:xfrm>
            <a:off x="1115568" y="548640"/>
            <a:ext cx="10168128" cy="1179576"/>
          </a:xfrm>
        </p:spPr>
        <p:txBody>
          <a:bodyPr>
            <a:normAutofit/>
          </a:bodyPr>
          <a:lstStyle/>
          <a:p>
            <a:r>
              <a:rPr lang="en-US" sz="3700" dirty="0">
                <a:cs typeface="Calibri Light"/>
              </a:rPr>
              <a:t>Activities for Phase 2</a:t>
            </a:r>
            <a:br>
              <a:rPr lang="en-US" sz="3700" dirty="0">
                <a:cs typeface="Calibri Light"/>
              </a:rPr>
            </a:br>
            <a:r>
              <a:rPr lang="en-US" sz="2400" dirty="0">
                <a:cs typeface="Calibri Light"/>
              </a:rPr>
              <a:t>(Breadboard)</a:t>
            </a:r>
            <a:endParaRPr lang="en-US" sz="3700" dirty="0"/>
          </a:p>
        </p:txBody>
      </p:sp>
      <p:sp>
        <p:nvSpPr>
          <p:cNvPr id="16" name="Rectangle 15">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1F98AD9F-4B5B-8A66-9DD6-DA7757F0A0AD}"/>
              </a:ext>
            </a:extLst>
          </p:cNvPr>
          <p:cNvSpPr>
            <a:spLocks noGrp="1"/>
          </p:cNvSpPr>
          <p:nvPr>
            <p:ph idx="1"/>
          </p:nvPr>
        </p:nvSpPr>
        <p:spPr>
          <a:xfrm>
            <a:off x="626850" y="2481943"/>
            <a:ext cx="6712734" cy="3695020"/>
          </a:xfrm>
        </p:spPr>
        <p:txBody>
          <a:bodyPr vert="horz" lIns="91440" tIns="45720" rIns="91440" bIns="45720" rtlCol="0">
            <a:normAutofit/>
          </a:bodyPr>
          <a:lstStyle/>
          <a:p>
            <a:r>
              <a:rPr lang="en-US" sz="2200" dirty="0">
                <a:cs typeface="Calibri"/>
              </a:rPr>
              <a:t>When the temperature surpasses the threshold, the user receives an email. If they reply yes, the motor will turn on making the fan spin.</a:t>
            </a:r>
          </a:p>
          <a:p>
            <a:pPr marL="0" indent="0">
              <a:buNone/>
            </a:pPr>
            <a:endParaRPr lang="en-US" sz="2200" dirty="0">
              <a:cs typeface="Calibri"/>
            </a:endParaRPr>
          </a:p>
          <a:p>
            <a:r>
              <a:rPr lang="en-US" sz="2200" dirty="0">
                <a:cs typeface="Calibri"/>
              </a:rPr>
              <a:t>The fan will only turn off once the temperature goes below the threshold.</a:t>
            </a:r>
          </a:p>
          <a:p>
            <a:pPr marL="0" indent="0">
              <a:buNone/>
            </a:pPr>
            <a:endParaRPr lang="en-US" sz="2200" dirty="0">
              <a:cs typeface="Calibri"/>
            </a:endParaRPr>
          </a:p>
          <a:p>
            <a:r>
              <a:rPr lang="en-US" sz="2200" dirty="0">
                <a:cs typeface="Calibri"/>
              </a:rPr>
              <a:t>Anything other than “yes” will leave the fan off</a:t>
            </a:r>
          </a:p>
        </p:txBody>
      </p:sp>
      <p:sp>
        <p:nvSpPr>
          <p:cNvPr id="5" name="Date Placeholder 4">
            <a:extLst>
              <a:ext uri="{FF2B5EF4-FFF2-40B4-BE49-F238E27FC236}">
                <a16:creationId xmlns:a16="http://schemas.microsoft.com/office/drawing/2014/main" id="{3F542DC7-C60C-F776-60BC-24451F6F8A4D}"/>
              </a:ext>
            </a:extLst>
          </p:cNvPr>
          <p:cNvSpPr>
            <a:spLocks noGrp="1"/>
          </p:cNvSpPr>
          <p:nvPr>
            <p:ph type="dt" sz="half" idx="10"/>
          </p:nvPr>
        </p:nvSpPr>
        <p:spPr>
          <a:xfrm>
            <a:off x="1115568" y="6356350"/>
            <a:ext cx="2743200" cy="365125"/>
          </a:xfrm>
        </p:spPr>
        <p:txBody>
          <a:bodyPr>
            <a:normAutofit/>
          </a:bodyPr>
          <a:lstStyle/>
          <a:p>
            <a:pPr>
              <a:spcAft>
                <a:spcPts val="600"/>
              </a:spcAft>
            </a:pPr>
            <a:fld id="{A6E86F02-A82D-4AF3-83C2-4F26E7C2D2D5}" type="datetime1">
              <a:rPr lang="en-US">
                <a:solidFill>
                  <a:schemeClr val="tx1">
                    <a:lumMod val="50000"/>
                    <a:lumOff val="50000"/>
                  </a:schemeClr>
                </a:solidFill>
              </a:rPr>
              <a:pPr>
                <a:spcAft>
                  <a:spcPts val="600"/>
                </a:spcAft>
              </a:pPr>
              <a:t>2/11/2025</a:t>
            </a:fld>
            <a:endParaRPr lang="en-US">
              <a:solidFill>
                <a:schemeClr val="tx1">
                  <a:lumMod val="50000"/>
                  <a:lumOff val="50000"/>
                </a:schemeClr>
              </a:solidFill>
            </a:endParaRPr>
          </a:p>
        </p:txBody>
      </p:sp>
      <p:sp>
        <p:nvSpPr>
          <p:cNvPr id="4" name="Slide Number Placeholder 3">
            <a:extLst>
              <a:ext uri="{FF2B5EF4-FFF2-40B4-BE49-F238E27FC236}">
                <a16:creationId xmlns:a16="http://schemas.microsoft.com/office/drawing/2014/main" id="{58D7FCC8-BD4A-AD28-CDF7-13E597B3C098}"/>
              </a:ext>
            </a:extLst>
          </p:cNvPr>
          <p:cNvSpPr>
            <a:spLocks noGrp="1"/>
          </p:cNvSpPr>
          <p:nvPr>
            <p:ph type="sldNum" sz="quarter" idx="12"/>
          </p:nvPr>
        </p:nvSpPr>
        <p:spPr>
          <a:xfrm>
            <a:off x="8540496" y="6356350"/>
            <a:ext cx="2743200" cy="365125"/>
          </a:xfrm>
        </p:spPr>
        <p:txBody>
          <a:bodyPr>
            <a:normAutofit/>
          </a:bodyPr>
          <a:lstStyle/>
          <a:p>
            <a:pPr>
              <a:spcAft>
                <a:spcPts val="600"/>
              </a:spcAft>
            </a:pPr>
            <a:fld id="{330EA680-D336-4FF7-8B7A-9848BB0A1C32}" type="slidenum">
              <a:rPr lang="en-US">
                <a:solidFill>
                  <a:schemeClr val="tx1">
                    <a:lumMod val="50000"/>
                    <a:lumOff val="50000"/>
                  </a:schemeClr>
                </a:solidFill>
              </a:rPr>
              <a:pPr>
                <a:spcAft>
                  <a:spcPts val="600"/>
                </a:spcAft>
              </a:pPr>
              <a:t>18</a:t>
            </a:fld>
            <a:endParaRPr lang="en-US">
              <a:solidFill>
                <a:schemeClr val="tx1">
                  <a:lumMod val="50000"/>
                  <a:lumOff val="50000"/>
                </a:schemeClr>
              </a:solidFill>
            </a:endParaRPr>
          </a:p>
        </p:txBody>
      </p:sp>
      <p:pic>
        <p:nvPicPr>
          <p:cNvPr id="1034" name="Picture 10">
            <a:extLst>
              <a:ext uri="{FF2B5EF4-FFF2-40B4-BE49-F238E27FC236}">
                <a16:creationId xmlns:a16="http://schemas.microsoft.com/office/drawing/2014/main" id="{ABBF1DB5-2D2E-5FFD-C449-F2FDFE8DE5A1}"/>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30875" t="23511" r="11939" b="20086"/>
          <a:stretch/>
        </p:blipFill>
        <p:spPr bwMode="auto">
          <a:xfrm>
            <a:off x="9871470" y="2686569"/>
            <a:ext cx="1851138" cy="2434429"/>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5D0E1011-FF49-6FD5-EAA2-8AEB3536BDAB}"/>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4230" t="24204" r="20956" b="21917"/>
          <a:stretch/>
        </p:blipFill>
        <p:spPr bwMode="auto">
          <a:xfrm>
            <a:off x="7766826" y="2686569"/>
            <a:ext cx="1834005" cy="24035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59820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0B9EE3F3-89B7-43C3-8651-C4C9683099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3E07FDD-E882-7A34-AC80-92726E32B236}"/>
              </a:ext>
            </a:extLst>
          </p:cNvPr>
          <p:cNvSpPr>
            <a:spLocks noGrp="1"/>
          </p:cNvSpPr>
          <p:nvPr>
            <p:ph type="title"/>
          </p:nvPr>
        </p:nvSpPr>
        <p:spPr>
          <a:xfrm>
            <a:off x="411480" y="991443"/>
            <a:ext cx="4443154" cy="1087819"/>
          </a:xfrm>
        </p:spPr>
        <p:txBody>
          <a:bodyPr anchor="b">
            <a:normAutofit/>
          </a:bodyPr>
          <a:lstStyle/>
          <a:p>
            <a:r>
              <a:rPr lang="en-US" sz="3400" dirty="0">
                <a:cs typeface="Calibri Light"/>
              </a:rPr>
              <a:t>Activities for Phase 2</a:t>
            </a:r>
            <a:br>
              <a:rPr lang="en-US" sz="3400" dirty="0">
                <a:cs typeface="Calibri Light"/>
              </a:rPr>
            </a:br>
            <a:r>
              <a:rPr lang="en-US" sz="2400" dirty="0">
                <a:cs typeface="Calibri Light"/>
              </a:rPr>
              <a:t>(Dashboard)</a:t>
            </a:r>
            <a:endParaRPr lang="en-US" sz="3400" dirty="0"/>
          </a:p>
        </p:txBody>
      </p:sp>
      <p:sp>
        <p:nvSpPr>
          <p:cNvPr id="14" name="Rectangle 13">
            <a:extLst>
              <a:ext uri="{FF2B5EF4-FFF2-40B4-BE49-F238E27FC236}">
                <a16:creationId xmlns:a16="http://schemas.microsoft.com/office/drawing/2014/main" id="{33AE4636-AEEC-45D6-84D4-7AC2DA48EC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49223" y="38793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5" name="Rectangle 14">
            <a:extLst>
              <a:ext uri="{FF2B5EF4-FFF2-40B4-BE49-F238E27FC236}">
                <a16:creationId xmlns:a16="http://schemas.microsoft.com/office/drawing/2014/main" id="{8D9CE0F4-2EB2-4F1F-8AAC-DB3571D9FE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1480" y="2285541"/>
            <a:ext cx="438912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1F98AD9F-4B5B-8A66-9DD6-DA7757F0A0AD}"/>
              </a:ext>
            </a:extLst>
          </p:cNvPr>
          <p:cNvSpPr>
            <a:spLocks noGrp="1"/>
          </p:cNvSpPr>
          <p:nvPr>
            <p:ph idx="1"/>
          </p:nvPr>
        </p:nvSpPr>
        <p:spPr>
          <a:xfrm>
            <a:off x="411480" y="2684095"/>
            <a:ext cx="4443154" cy="3492868"/>
          </a:xfrm>
        </p:spPr>
        <p:txBody>
          <a:bodyPr vert="horz" lIns="91440" tIns="45720" rIns="91440" bIns="45720" rtlCol="0">
            <a:normAutofit/>
          </a:bodyPr>
          <a:lstStyle/>
          <a:p>
            <a:r>
              <a:rPr lang="en-US" sz="1800" dirty="0">
                <a:cs typeface="Calibri"/>
              </a:rPr>
              <a:t>We are using a Dash component called “Interval” which updates the app in real-time without having to reload the page or click any button.</a:t>
            </a:r>
          </a:p>
          <a:p>
            <a:r>
              <a:rPr lang="en-US" sz="1800" dirty="0">
                <a:cs typeface="Calibri"/>
              </a:rPr>
              <a:t>We used this component to read the temperature and humidity from the DHT11 sensor and update the values on the dashboard.</a:t>
            </a:r>
            <a:endParaRPr lang="en-US" sz="1800" dirty="0"/>
          </a:p>
          <a:p>
            <a:endParaRPr lang="en-US" sz="1800" dirty="0">
              <a:cs typeface="Calibri"/>
            </a:endParaRPr>
          </a:p>
        </p:txBody>
      </p:sp>
      <p:pic>
        <p:nvPicPr>
          <p:cNvPr id="5" name="Picture 4">
            <a:extLst>
              <a:ext uri="{FF2B5EF4-FFF2-40B4-BE49-F238E27FC236}">
                <a16:creationId xmlns:a16="http://schemas.microsoft.com/office/drawing/2014/main" id="{19B1CC74-9521-8E5A-527D-B11594D68D94}"/>
              </a:ext>
            </a:extLst>
          </p:cNvPr>
          <p:cNvPicPr>
            <a:picLocks noChangeAspect="1"/>
          </p:cNvPicPr>
          <p:nvPr/>
        </p:nvPicPr>
        <p:blipFill>
          <a:blip r:embed="rId2"/>
          <a:stretch>
            <a:fillRect/>
          </a:stretch>
        </p:blipFill>
        <p:spPr>
          <a:xfrm>
            <a:off x="6094074" y="625683"/>
            <a:ext cx="5023908" cy="5551280"/>
          </a:xfrm>
          <a:prstGeom prst="rect">
            <a:avLst/>
          </a:prstGeom>
        </p:spPr>
        <p:style>
          <a:lnRef idx="2">
            <a:schemeClr val="dk1"/>
          </a:lnRef>
          <a:fillRef idx="1">
            <a:schemeClr val="lt1"/>
          </a:fillRef>
          <a:effectRef idx="0">
            <a:schemeClr val="dk1"/>
          </a:effectRef>
          <a:fontRef idx="minor">
            <a:schemeClr val="dk1"/>
          </a:fontRef>
        </p:style>
      </p:pic>
      <p:sp>
        <p:nvSpPr>
          <p:cNvPr id="6" name="Date Placeholder 5">
            <a:extLst>
              <a:ext uri="{FF2B5EF4-FFF2-40B4-BE49-F238E27FC236}">
                <a16:creationId xmlns:a16="http://schemas.microsoft.com/office/drawing/2014/main" id="{34740CE0-055E-AF54-4176-F1416CEC75F7}"/>
              </a:ext>
            </a:extLst>
          </p:cNvPr>
          <p:cNvSpPr>
            <a:spLocks noGrp="1"/>
          </p:cNvSpPr>
          <p:nvPr>
            <p:ph type="dt" sz="half" idx="10"/>
          </p:nvPr>
        </p:nvSpPr>
        <p:spPr>
          <a:xfrm>
            <a:off x="411479" y="6356350"/>
            <a:ext cx="1417321" cy="365125"/>
          </a:xfrm>
        </p:spPr>
        <p:txBody>
          <a:bodyPr>
            <a:normAutofit/>
          </a:bodyPr>
          <a:lstStyle/>
          <a:p>
            <a:pPr>
              <a:spcAft>
                <a:spcPts val="600"/>
              </a:spcAft>
            </a:pPr>
            <a:fld id="{D2A01CB5-01A7-49F3-8E6E-F86D4F3C1D61}" type="datetime1">
              <a:rPr lang="en-US">
                <a:solidFill>
                  <a:schemeClr val="tx1">
                    <a:lumMod val="50000"/>
                    <a:lumOff val="50000"/>
                  </a:schemeClr>
                </a:solidFill>
              </a:rPr>
              <a:pPr>
                <a:spcAft>
                  <a:spcPts val="600"/>
                </a:spcAft>
              </a:pPr>
              <a:t>2/11/2025</a:t>
            </a:fld>
            <a:endParaRPr lang="en-US">
              <a:solidFill>
                <a:schemeClr val="tx1">
                  <a:lumMod val="50000"/>
                  <a:lumOff val="50000"/>
                </a:schemeClr>
              </a:solidFill>
            </a:endParaRPr>
          </a:p>
        </p:txBody>
      </p:sp>
      <p:sp>
        <p:nvSpPr>
          <p:cNvPr id="4" name="Slide Number Placeholder 3">
            <a:extLst>
              <a:ext uri="{FF2B5EF4-FFF2-40B4-BE49-F238E27FC236}">
                <a16:creationId xmlns:a16="http://schemas.microsoft.com/office/drawing/2014/main" id="{49A32D9E-FD55-3DC2-BE7F-8ED91B199EEB}"/>
              </a:ext>
            </a:extLst>
          </p:cNvPr>
          <p:cNvSpPr>
            <a:spLocks noGrp="1"/>
          </p:cNvSpPr>
          <p:nvPr>
            <p:ph type="sldNum" sz="quarter" idx="12"/>
          </p:nvPr>
        </p:nvSpPr>
        <p:spPr>
          <a:xfrm>
            <a:off x="9037321" y="6356350"/>
            <a:ext cx="2743200" cy="365125"/>
          </a:xfrm>
        </p:spPr>
        <p:txBody>
          <a:bodyPr>
            <a:normAutofit/>
          </a:bodyPr>
          <a:lstStyle/>
          <a:p>
            <a:pPr>
              <a:spcAft>
                <a:spcPts val="600"/>
              </a:spcAft>
            </a:pPr>
            <a:fld id="{330EA680-D336-4FF7-8B7A-9848BB0A1C32}" type="slidenum">
              <a:rPr lang="en-US">
                <a:solidFill>
                  <a:schemeClr val="tx1">
                    <a:lumMod val="50000"/>
                    <a:lumOff val="50000"/>
                  </a:schemeClr>
                </a:solidFill>
              </a:rPr>
              <a:pPr>
                <a:spcAft>
                  <a:spcPts val="600"/>
                </a:spcAft>
              </a:pPr>
              <a:t>19</a:t>
            </a:fld>
            <a:endParaRPr lang="en-US">
              <a:solidFill>
                <a:schemeClr val="tx1">
                  <a:lumMod val="50000"/>
                  <a:lumOff val="50000"/>
                </a:schemeClr>
              </a:solidFill>
            </a:endParaRPr>
          </a:p>
        </p:txBody>
      </p:sp>
    </p:spTree>
    <p:extLst>
      <p:ext uri="{BB962C8B-B14F-4D97-AF65-F5344CB8AC3E}">
        <p14:creationId xmlns:p14="http://schemas.microsoft.com/office/powerpoint/2010/main" val="38134653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4" name="Rectangle 13">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FAD2989-D0DE-536F-5FEB-46B2D5A37515}"/>
              </a:ext>
            </a:extLst>
          </p:cNvPr>
          <p:cNvSpPr>
            <a:spLocks noGrp="1"/>
          </p:cNvSpPr>
          <p:nvPr>
            <p:ph type="title"/>
          </p:nvPr>
        </p:nvSpPr>
        <p:spPr>
          <a:xfrm>
            <a:off x="1115568" y="548640"/>
            <a:ext cx="10168128" cy="1179576"/>
          </a:xfrm>
        </p:spPr>
        <p:txBody>
          <a:bodyPr>
            <a:normAutofit/>
          </a:bodyPr>
          <a:lstStyle/>
          <a:p>
            <a:r>
              <a:rPr lang="en-CA" sz="4000"/>
              <a:t>Agenda</a:t>
            </a:r>
          </a:p>
        </p:txBody>
      </p:sp>
      <p:sp>
        <p:nvSpPr>
          <p:cNvPr id="16" name="Rectangle 15">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40C6C254-4182-9D6B-30BB-0ACE14291BB3}"/>
              </a:ext>
            </a:extLst>
          </p:cNvPr>
          <p:cNvSpPr>
            <a:spLocks noGrp="1"/>
          </p:cNvSpPr>
          <p:nvPr>
            <p:ph idx="1"/>
          </p:nvPr>
        </p:nvSpPr>
        <p:spPr>
          <a:xfrm>
            <a:off x="1115568" y="2481943"/>
            <a:ext cx="10168128" cy="3695020"/>
          </a:xfrm>
        </p:spPr>
        <p:txBody>
          <a:bodyPr>
            <a:normAutofit/>
          </a:bodyPr>
          <a:lstStyle/>
          <a:p>
            <a:r>
              <a:rPr lang="en-US" sz="2200" dirty="0"/>
              <a:t>Project introduction</a:t>
            </a:r>
          </a:p>
          <a:p>
            <a:r>
              <a:rPr lang="en-US" sz="2200" dirty="0"/>
              <a:t>Dashboard and Project Wiring</a:t>
            </a:r>
          </a:p>
          <a:p>
            <a:r>
              <a:rPr lang="en-US" sz="2200" dirty="0"/>
              <a:t>Dashboard Design</a:t>
            </a:r>
          </a:p>
          <a:p>
            <a:r>
              <a:rPr lang="en-US" sz="2200" dirty="0"/>
              <a:t>Members Roles for each phase</a:t>
            </a:r>
            <a:endParaRPr lang="en-US" sz="1800" dirty="0"/>
          </a:p>
          <a:p>
            <a:r>
              <a:rPr lang="en-US" sz="2200" dirty="0"/>
              <a:t>Activities for </a:t>
            </a:r>
            <a:r>
              <a:rPr lang="en-US" sz="2200"/>
              <a:t>each Phase</a:t>
            </a:r>
          </a:p>
          <a:p>
            <a:r>
              <a:rPr lang="en-US" sz="2200" dirty="0"/>
              <a:t>Challenges and achievements</a:t>
            </a:r>
          </a:p>
          <a:p>
            <a:endParaRPr lang="en-US" sz="2200" dirty="0"/>
          </a:p>
          <a:p>
            <a:endParaRPr lang="en-US" sz="2200" dirty="0"/>
          </a:p>
          <a:p>
            <a:endParaRPr lang="en-US" sz="2200" dirty="0"/>
          </a:p>
          <a:p>
            <a:endParaRPr lang="en-CA" sz="2200" dirty="0"/>
          </a:p>
        </p:txBody>
      </p:sp>
      <p:sp>
        <p:nvSpPr>
          <p:cNvPr id="4" name="Date Placeholder 3">
            <a:extLst>
              <a:ext uri="{FF2B5EF4-FFF2-40B4-BE49-F238E27FC236}">
                <a16:creationId xmlns:a16="http://schemas.microsoft.com/office/drawing/2014/main" id="{03BCE832-FAFB-C356-AE2C-E58F68FA2EDE}"/>
              </a:ext>
            </a:extLst>
          </p:cNvPr>
          <p:cNvSpPr>
            <a:spLocks noGrp="1"/>
          </p:cNvSpPr>
          <p:nvPr>
            <p:ph type="dt" sz="half" idx="10"/>
          </p:nvPr>
        </p:nvSpPr>
        <p:spPr>
          <a:xfrm>
            <a:off x="1115568" y="6356350"/>
            <a:ext cx="2743200" cy="365125"/>
          </a:xfrm>
        </p:spPr>
        <p:txBody>
          <a:bodyPr>
            <a:normAutofit/>
          </a:bodyPr>
          <a:lstStyle/>
          <a:p>
            <a:pPr>
              <a:spcAft>
                <a:spcPts val="600"/>
              </a:spcAft>
            </a:pPr>
            <a:fld id="{91865995-8334-4EE3-ABE5-323D67312AAE}" type="datetime1">
              <a:rPr lang="en-US">
                <a:solidFill>
                  <a:schemeClr val="tx1">
                    <a:lumMod val="50000"/>
                    <a:lumOff val="50000"/>
                  </a:schemeClr>
                </a:solidFill>
              </a:rPr>
              <a:pPr>
                <a:spcAft>
                  <a:spcPts val="600"/>
                </a:spcAft>
              </a:pPr>
              <a:t>2/11/2025</a:t>
            </a:fld>
            <a:endParaRPr lang="en-US">
              <a:solidFill>
                <a:schemeClr val="tx1">
                  <a:lumMod val="50000"/>
                  <a:lumOff val="50000"/>
                </a:schemeClr>
              </a:solidFill>
            </a:endParaRPr>
          </a:p>
        </p:txBody>
      </p:sp>
      <p:sp>
        <p:nvSpPr>
          <p:cNvPr id="5" name="Slide Number Placeholder 4">
            <a:extLst>
              <a:ext uri="{FF2B5EF4-FFF2-40B4-BE49-F238E27FC236}">
                <a16:creationId xmlns:a16="http://schemas.microsoft.com/office/drawing/2014/main" id="{410A8D1A-7CDC-8835-5ECD-B5D923F12818}"/>
              </a:ext>
            </a:extLst>
          </p:cNvPr>
          <p:cNvSpPr>
            <a:spLocks noGrp="1"/>
          </p:cNvSpPr>
          <p:nvPr>
            <p:ph type="sldNum" sz="quarter" idx="12"/>
          </p:nvPr>
        </p:nvSpPr>
        <p:spPr>
          <a:xfrm>
            <a:off x="8540496" y="6356350"/>
            <a:ext cx="2743200" cy="365125"/>
          </a:xfrm>
        </p:spPr>
        <p:txBody>
          <a:bodyPr>
            <a:normAutofit/>
          </a:bodyPr>
          <a:lstStyle/>
          <a:p>
            <a:pPr>
              <a:spcAft>
                <a:spcPts val="600"/>
              </a:spcAft>
            </a:pPr>
            <a:fld id="{330EA680-D336-4FF7-8B7A-9848BB0A1C32}" type="slidenum">
              <a:rPr lang="en-US">
                <a:solidFill>
                  <a:schemeClr val="tx1">
                    <a:lumMod val="50000"/>
                    <a:lumOff val="50000"/>
                  </a:schemeClr>
                </a:solidFill>
              </a:rPr>
              <a:pPr>
                <a:spcAft>
                  <a:spcPts val="600"/>
                </a:spcAft>
              </a:pPr>
              <a:t>2</a:t>
            </a:fld>
            <a:endParaRPr lang="en-US">
              <a:solidFill>
                <a:schemeClr val="tx1">
                  <a:lumMod val="50000"/>
                  <a:lumOff val="50000"/>
                </a:schemeClr>
              </a:solidFill>
            </a:endParaRPr>
          </a:p>
        </p:txBody>
      </p:sp>
    </p:spTree>
    <p:extLst>
      <p:ext uri="{BB962C8B-B14F-4D97-AF65-F5344CB8AC3E}">
        <p14:creationId xmlns:p14="http://schemas.microsoft.com/office/powerpoint/2010/main" val="27470323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81" name="Rectangle 2080">
            <a:extLst>
              <a:ext uri="{FF2B5EF4-FFF2-40B4-BE49-F238E27FC236}">
                <a16:creationId xmlns:a16="http://schemas.microsoft.com/office/drawing/2014/main" id="{49B9E8A9-352D-4DCB-9485-C777000D49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3E07FDD-E882-7A34-AC80-92726E32B236}"/>
              </a:ext>
            </a:extLst>
          </p:cNvPr>
          <p:cNvSpPr>
            <a:spLocks noGrp="1"/>
          </p:cNvSpPr>
          <p:nvPr>
            <p:ph type="title"/>
          </p:nvPr>
        </p:nvSpPr>
        <p:spPr>
          <a:xfrm>
            <a:off x="612648" y="1078992"/>
            <a:ext cx="6272784" cy="1536192"/>
          </a:xfrm>
        </p:spPr>
        <p:txBody>
          <a:bodyPr anchor="b">
            <a:normAutofit/>
          </a:bodyPr>
          <a:lstStyle/>
          <a:p>
            <a:r>
              <a:rPr lang="en-US" sz="4000" dirty="0">
                <a:cs typeface="Calibri Light"/>
              </a:rPr>
              <a:t>Activities for Phase 2 </a:t>
            </a:r>
            <a:r>
              <a:rPr lang="en-US" sz="2400" dirty="0">
                <a:cs typeface="Calibri Light"/>
              </a:rPr>
              <a:t>(Const.)</a:t>
            </a:r>
            <a:br>
              <a:rPr lang="en-US" sz="4000" dirty="0">
                <a:cs typeface="Calibri Light"/>
              </a:rPr>
            </a:br>
            <a:r>
              <a:rPr lang="en-US" sz="2400" dirty="0">
                <a:cs typeface="Calibri Light"/>
              </a:rPr>
              <a:t>(Dashboard)</a:t>
            </a:r>
            <a:endParaRPr lang="en-US" sz="4000" dirty="0"/>
          </a:p>
        </p:txBody>
      </p:sp>
      <p:sp>
        <p:nvSpPr>
          <p:cNvPr id="2082" name="Rectangle 2081">
            <a:extLst>
              <a:ext uri="{FF2B5EF4-FFF2-40B4-BE49-F238E27FC236}">
                <a16:creationId xmlns:a16="http://schemas.microsoft.com/office/drawing/2014/main" id="{C2A9B0E5-C2C1-4B85-99A9-117A659D5F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3202" y="36338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083" name="Rectangle 2082">
            <a:extLst>
              <a:ext uri="{FF2B5EF4-FFF2-40B4-BE49-F238E27FC236}">
                <a16:creationId xmlns:a16="http://schemas.microsoft.com/office/drawing/2014/main" id="{3A8AEACA-9535-4BE8-A91B-8BE82BA547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8506" y="2935541"/>
            <a:ext cx="621792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Picture 6">
            <a:extLst>
              <a:ext uri="{FF2B5EF4-FFF2-40B4-BE49-F238E27FC236}">
                <a16:creationId xmlns:a16="http://schemas.microsoft.com/office/drawing/2014/main" id="{45ABE2CE-A795-7DEC-861A-61E1097AAC5A}"/>
              </a:ext>
            </a:extLst>
          </p:cNvPr>
          <p:cNvPicPr>
            <a:picLocks noChangeAspect="1"/>
          </p:cNvPicPr>
          <p:nvPr/>
        </p:nvPicPr>
        <p:blipFill rotWithShape="1">
          <a:blip r:embed="rId2"/>
          <a:srcRect t="210" r="4" b="441"/>
          <a:stretch/>
        </p:blipFill>
        <p:spPr>
          <a:xfrm>
            <a:off x="8549355" y="2970673"/>
            <a:ext cx="2213656" cy="3210671"/>
          </a:xfrm>
          <a:prstGeom prst="rect">
            <a:avLst/>
          </a:prstGeom>
        </p:spPr>
      </p:pic>
      <p:sp>
        <p:nvSpPr>
          <p:cNvPr id="3" name="Content Placeholder 2">
            <a:extLst>
              <a:ext uri="{FF2B5EF4-FFF2-40B4-BE49-F238E27FC236}">
                <a16:creationId xmlns:a16="http://schemas.microsoft.com/office/drawing/2014/main" id="{1F98AD9F-4B5B-8A66-9DD6-DA7757F0A0AD}"/>
              </a:ext>
            </a:extLst>
          </p:cNvPr>
          <p:cNvSpPr>
            <a:spLocks noGrp="1"/>
          </p:cNvSpPr>
          <p:nvPr>
            <p:ph idx="1"/>
          </p:nvPr>
        </p:nvSpPr>
        <p:spPr>
          <a:xfrm>
            <a:off x="612648" y="3355848"/>
            <a:ext cx="6272784" cy="2825496"/>
          </a:xfrm>
        </p:spPr>
        <p:txBody>
          <a:bodyPr vert="horz" lIns="91440" tIns="45720" rIns="91440" bIns="45720" rtlCol="0">
            <a:normAutofit/>
          </a:bodyPr>
          <a:lstStyle/>
          <a:p>
            <a:r>
              <a:rPr lang="en-US" sz="2200" dirty="0">
                <a:cs typeface="Calibri"/>
              </a:rPr>
              <a:t>When the user allows the system to open the fan, the fan image on the dashboard will start to spin</a:t>
            </a:r>
          </a:p>
          <a:p>
            <a:endParaRPr lang="en-US" sz="2200" dirty="0">
              <a:cs typeface="Calibri"/>
            </a:endParaRPr>
          </a:p>
          <a:p>
            <a:pPr marL="0" indent="0">
              <a:buNone/>
            </a:pPr>
            <a:endParaRPr lang="en-US" sz="2200" dirty="0">
              <a:cs typeface="Calibri"/>
            </a:endParaRPr>
          </a:p>
        </p:txBody>
      </p:sp>
      <p:pic>
        <p:nvPicPr>
          <p:cNvPr id="2050" name="Picture 2">
            <a:extLst>
              <a:ext uri="{FF2B5EF4-FFF2-40B4-BE49-F238E27FC236}">
                <a16:creationId xmlns:a16="http://schemas.microsoft.com/office/drawing/2014/main" id="{D933976B-5068-18A1-8665-840FDA837C1F}"/>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461" r="220" b="-459"/>
          <a:stretch/>
        </p:blipFill>
        <p:spPr bwMode="auto">
          <a:xfrm>
            <a:off x="8284583" y="878104"/>
            <a:ext cx="2743200" cy="1917563"/>
          </a:xfrm>
          <a:prstGeom prst="rect">
            <a:avLst/>
          </a:prstGeom>
          <a:noFill/>
          <a:extLst>
            <a:ext uri="{909E8E84-426E-40DD-AFC4-6F175D3DCCD1}">
              <a14:hiddenFill xmlns:a14="http://schemas.microsoft.com/office/drawing/2010/main">
                <a:solidFill>
                  <a:srgbClr val="FFFFFF"/>
                </a:solidFill>
              </a14:hiddenFill>
            </a:ext>
          </a:extLst>
        </p:spPr>
      </p:pic>
      <p:sp>
        <p:nvSpPr>
          <p:cNvPr id="5" name="Date Placeholder 4">
            <a:extLst>
              <a:ext uri="{FF2B5EF4-FFF2-40B4-BE49-F238E27FC236}">
                <a16:creationId xmlns:a16="http://schemas.microsoft.com/office/drawing/2014/main" id="{D2670B98-A143-9D93-5AB5-5E2103EB5904}"/>
              </a:ext>
            </a:extLst>
          </p:cNvPr>
          <p:cNvSpPr>
            <a:spLocks noGrp="1"/>
          </p:cNvSpPr>
          <p:nvPr>
            <p:ph type="dt" sz="half" idx="10"/>
          </p:nvPr>
        </p:nvSpPr>
        <p:spPr>
          <a:xfrm>
            <a:off x="612648" y="6356350"/>
            <a:ext cx="1499616" cy="365125"/>
          </a:xfrm>
        </p:spPr>
        <p:txBody>
          <a:bodyPr>
            <a:normAutofit/>
          </a:bodyPr>
          <a:lstStyle/>
          <a:p>
            <a:pPr>
              <a:spcAft>
                <a:spcPts val="600"/>
              </a:spcAft>
            </a:pPr>
            <a:fld id="{3B246CC0-6F02-4A3D-87F0-2A5F06993528}" type="datetime1">
              <a:rPr lang="en-US">
                <a:solidFill>
                  <a:schemeClr val="tx1">
                    <a:lumMod val="50000"/>
                    <a:lumOff val="50000"/>
                  </a:schemeClr>
                </a:solidFill>
              </a:rPr>
              <a:pPr>
                <a:spcAft>
                  <a:spcPts val="600"/>
                </a:spcAft>
              </a:pPr>
              <a:t>2/11/2025</a:t>
            </a:fld>
            <a:endParaRPr lang="en-US">
              <a:solidFill>
                <a:schemeClr val="tx1">
                  <a:lumMod val="50000"/>
                  <a:lumOff val="50000"/>
                </a:schemeClr>
              </a:solidFill>
            </a:endParaRPr>
          </a:p>
        </p:txBody>
      </p:sp>
      <p:sp>
        <p:nvSpPr>
          <p:cNvPr id="4" name="Slide Number Placeholder 3">
            <a:extLst>
              <a:ext uri="{FF2B5EF4-FFF2-40B4-BE49-F238E27FC236}">
                <a16:creationId xmlns:a16="http://schemas.microsoft.com/office/drawing/2014/main" id="{A937EB3D-539A-0563-6672-CDCA5544F8F6}"/>
              </a:ext>
            </a:extLst>
          </p:cNvPr>
          <p:cNvSpPr>
            <a:spLocks noGrp="1"/>
          </p:cNvSpPr>
          <p:nvPr>
            <p:ph type="sldNum" sz="quarter" idx="12"/>
          </p:nvPr>
        </p:nvSpPr>
        <p:spPr>
          <a:xfrm>
            <a:off x="8811769" y="6356350"/>
            <a:ext cx="2743200" cy="365125"/>
          </a:xfrm>
        </p:spPr>
        <p:txBody>
          <a:bodyPr>
            <a:normAutofit/>
          </a:bodyPr>
          <a:lstStyle/>
          <a:p>
            <a:pPr>
              <a:spcAft>
                <a:spcPts val="600"/>
              </a:spcAft>
            </a:pPr>
            <a:fld id="{330EA680-D336-4FF7-8B7A-9848BB0A1C32}" type="slidenum">
              <a:rPr lang="en-US" dirty="0">
                <a:solidFill>
                  <a:schemeClr val="tx1">
                    <a:lumMod val="50000"/>
                    <a:lumOff val="50000"/>
                  </a:schemeClr>
                </a:solidFill>
              </a:rPr>
              <a:pPr>
                <a:spcAft>
                  <a:spcPts val="600"/>
                </a:spcAft>
              </a:pPr>
              <a:t>20</a:t>
            </a:fld>
            <a:endParaRPr lang="en-US" dirty="0">
              <a:solidFill>
                <a:schemeClr val="tx1">
                  <a:lumMod val="50000"/>
                  <a:lumOff val="50000"/>
                </a:schemeClr>
              </a:solidFill>
            </a:endParaRPr>
          </a:p>
        </p:txBody>
      </p:sp>
    </p:spTree>
    <p:extLst>
      <p:ext uri="{BB962C8B-B14F-4D97-AF65-F5344CB8AC3E}">
        <p14:creationId xmlns:p14="http://schemas.microsoft.com/office/powerpoint/2010/main" val="5009438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B23FE733-F95B-4DF6-AFC5-BEEB3577C4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9080D120-BD54-46E1-BA37-82F5E8089E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9573" y="633619"/>
            <a:ext cx="6852464" cy="5495925"/>
          </a:xfrm>
          <a:prstGeom prst="rect">
            <a:avLst/>
          </a:prstGeom>
          <a:ln w="9525">
            <a:solidFill>
              <a:srgbClr val="DEDEDE"/>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3E07FDD-E882-7A34-AC80-92726E32B236}"/>
              </a:ext>
            </a:extLst>
          </p:cNvPr>
          <p:cNvSpPr>
            <a:spLocks noGrp="1"/>
          </p:cNvSpPr>
          <p:nvPr>
            <p:ph type="title"/>
          </p:nvPr>
        </p:nvSpPr>
        <p:spPr>
          <a:xfrm>
            <a:off x="838196" y="978408"/>
            <a:ext cx="6007608" cy="1106424"/>
          </a:xfrm>
        </p:spPr>
        <p:txBody>
          <a:bodyPr>
            <a:normAutofit/>
          </a:bodyPr>
          <a:lstStyle/>
          <a:p>
            <a:r>
              <a:rPr lang="en-US" sz="4000" dirty="0">
                <a:cs typeface="Calibri Light"/>
              </a:rPr>
              <a:t>Activities for Phase 3</a:t>
            </a:r>
            <a:endParaRPr lang="en-US" sz="2800" dirty="0"/>
          </a:p>
        </p:txBody>
      </p:sp>
      <p:sp>
        <p:nvSpPr>
          <p:cNvPr id="15" name="Rectangle 14">
            <a:extLst>
              <a:ext uri="{FF2B5EF4-FFF2-40B4-BE49-F238E27FC236}">
                <a16:creationId xmlns:a16="http://schemas.microsoft.com/office/drawing/2014/main" id="{81D83946-74FA-498A-AC80-9926F041B5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565" y="1181536"/>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7" name="Rectangle 16">
            <a:extLst>
              <a:ext uri="{FF2B5EF4-FFF2-40B4-BE49-F238E27FC236}">
                <a16:creationId xmlns:a16="http://schemas.microsoft.com/office/drawing/2014/main" id="{5060D983-8B52-443A-8183-2A1DE0561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7454" y="2121408"/>
            <a:ext cx="5824728" cy="9144"/>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1F98AD9F-4B5B-8A66-9DD6-DA7757F0A0AD}"/>
              </a:ext>
            </a:extLst>
          </p:cNvPr>
          <p:cNvSpPr>
            <a:spLocks noGrp="1"/>
          </p:cNvSpPr>
          <p:nvPr>
            <p:ph idx="1"/>
          </p:nvPr>
        </p:nvSpPr>
        <p:spPr>
          <a:xfrm>
            <a:off x="841244" y="2359152"/>
            <a:ext cx="6007608" cy="3429000"/>
          </a:xfrm>
        </p:spPr>
        <p:txBody>
          <a:bodyPr vert="horz" lIns="91440" tIns="45720" rIns="91440" bIns="45720" rtlCol="0">
            <a:normAutofit/>
          </a:bodyPr>
          <a:lstStyle/>
          <a:p>
            <a:r>
              <a:rPr lang="en-US" sz="2000" dirty="0">
                <a:cs typeface="Calibri"/>
              </a:rPr>
              <a:t>In Phase 3, we used the ESP8266 and the Photoresistor to capture the light intensity in a room and publish that data to the Broker.</a:t>
            </a:r>
          </a:p>
          <a:p>
            <a:r>
              <a:rPr lang="en-US" sz="2000" dirty="0">
                <a:cs typeface="Calibri"/>
              </a:rPr>
              <a:t>That data is then be used to manipulate an LED depending on the threshold.</a:t>
            </a:r>
          </a:p>
          <a:p>
            <a:pPr lvl="1"/>
            <a:r>
              <a:rPr lang="en-US" sz="1800" dirty="0">
                <a:cs typeface="Calibri"/>
              </a:rPr>
              <a:t>We are using the same LED setup from phase 1, but removed the switch that turns it ON and OFF.</a:t>
            </a:r>
          </a:p>
          <a:p>
            <a:r>
              <a:rPr lang="en-US" sz="2000" dirty="0">
                <a:cs typeface="Calibri" panose="020F0502020204030204"/>
              </a:rPr>
              <a:t>Data exchange was done using MQTT publish-subscribe communication</a:t>
            </a:r>
          </a:p>
        </p:txBody>
      </p:sp>
      <p:sp>
        <p:nvSpPr>
          <p:cNvPr id="4" name="Slide Number Placeholder 3">
            <a:extLst>
              <a:ext uri="{FF2B5EF4-FFF2-40B4-BE49-F238E27FC236}">
                <a16:creationId xmlns:a16="http://schemas.microsoft.com/office/drawing/2014/main" id="{E26C086E-B2DF-79DF-6606-B8DD1E2AF9F9}"/>
              </a:ext>
            </a:extLst>
          </p:cNvPr>
          <p:cNvSpPr>
            <a:spLocks noGrp="1"/>
          </p:cNvSpPr>
          <p:nvPr>
            <p:ph type="sldNum" sz="quarter" idx="12"/>
          </p:nvPr>
        </p:nvSpPr>
        <p:spPr/>
        <p:txBody>
          <a:bodyPr/>
          <a:lstStyle/>
          <a:p>
            <a:fld id="{330EA680-D336-4FF7-8B7A-9848BB0A1C32}" type="slidenum">
              <a:rPr lang="en-US" smtClean="0"/>
              <a:t>21</a:t>
            </a:fld>
            <a:endParaRPr lang="en-US"/>
          </a:p>
        </p:txBody>
      </p:sp>
      <p:sp>
        <p:nvSpPr>
          <p:cNvPr id="7" name="Date Placeholder 6">
            <a:extLst>
              <a:ext uri="{FF2B5EF4-FFF2-40B4-BE49-F238E27FC236}">
                <a16:creationId xmlns:a16="http://schemas.microsoft.com/office/drawing/2014/main" id="{6837B9F9-8AD2-0A71-5649-7AD79F5A7207}"/>
              </a:ext>
            </a:extLst>
          </p:cNvPr>
          <p:cNvSpPr>
            <a:spLocks noGrp="1"/>
          </p:cNvSpPr>
          <p:nvPr>
            <p:ph type="dt" sz="half" idx="10"/>
          </p:nvPr>
        </p:nvSpPr>
        <p:spPr/>
        <p:txBody>
          <a:bodyPr/>
          <a:lstStyle/>
          <a:p>
            <a:fld id="{1F2C9983-6FEA-4445-9B4C-4B50C1A07BC9}" type="datetime1">
              <a:rPr lang="en-US" smtClean="0"/>
              <a:t>2/11/2025</a:t>
            </a:fld>
            <a:endParaRPr lang="en-US" dirty="0"/>
          </a:p>
        </p:txBody>
      </p:sp>
      <p:pic>
        <p:nvPicPr>
          <p:cNvPr id="8" name="Picture 7">
            <a:extLst>
              <a:ext uri="{FF2B5EF4-FFF2-40B4-BE49-F238E27FC236}">
                <a16:creationId xmlns:a16="http://schemas.microsoft.com/office/drawing/2014/main" id="{2954D4EE-B883-9418-5FA2-682D2A4F1162}"/>
              </a:ext>
            </a:extLst>
          </p:cNvPr>
          <p:cNvPicPr>
            <a:picLocks noChangeAspect="1"/>
          </p:cNvPicPr>
          <p:nvPr/>
        </p:nvPicPr>
        <p:blipFill>
          <a:blip r:embed="rId2"/>
          <a:stretch>
            <a:fillRect/>
          </a:stretch>
        </p:blipFill>
        <p:spPr>
          <a:xfrm>
            <a:off x="7564133" y="1885624"/>
            <a:ext cx="4325771" cy="3244328"/>
          </a:xfrm>
          <a:prstGeom prst="rect">
            <a:avLst/>
          </a:prstGeom>
        </p:spPr>
      </p:pic>
    </p:spTree>
    <p:extLst>
      <p:ext uri="{BB962C8B-B14F-4D97-AF65-F5344CB8AC3E}">
        <p14:creationId xmlns:p14="http://schemas.microsoft.com/office/powerpoint/2010/main" val="23132831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89A320C9-9735-4D13-8279-C1C6748413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Rectangle 13">
            <a:extLst>
              <a:ext uri="{FF2B5EF4-FFF2-40B4-BE49-F238E27FC236}">
                <a16:creationId xmlns:a16="http://schemas.microsoft.com/office/drawing/2014/main" id="{92544CF4-9B52-4A7B-A4B3-88C72729B7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7126"/>
            <a:ext cx="11167447" cy="2018806"/>
          </a:xfrm>
          <a:prstGeom prst="rect">
            <a:avLst/>
          </a:prstGeom>
          <a:ln w="9525">
            <a:solidFill>
              <a:srgbClr val="DEDEDE"/>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6" name="Rectangle 15">
            <a:extLst>
              <a:ext uri="{FF2B5EF4-FFF2-40B4-BE49-F238E27FC236}">
                <a16:creationId xmlns:a16="http://schemas.microsoft.com/office/drawing/2014/main" id="{E75862C5-5C00-4421-BC7B-9B7B86DBC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B3F5A2E-7720-BA46-1432-A42B3D7D4781}"/>
              </a:ext>
            </a:extLst>
          </p:cNvPr>
          <p:cNvSpPr>
            <a:spLocks noGrp="1"/>
          </p:cNvSpPr>
          <p:nvPr>
            <p:ph type="title"/>
          </p:nvPr>
        </p:nvSpPr>
        <p:spPr>
          <a:xfrm>
            <a:off x="1115568" y="548640"/>
            <a:ext cx="10168128" cy="1179576"/>
          </a:xfrm>
        </p:spPr>
        <p:txBody>
          <a:bodyPr vert="horz" lIns="91440" tIns="45720" rIns="91440" bIns="45720" rtlCol="0" anchor="ctr">
            <a:normAutofit/>
          </a:bodyPr>
          <a:lstStyle/>
          <a:p>
            <a:r>
              <a:rPr lang="en-US" sz="3700" kern="1200" dirty="0">
                <a:solidFill>
                  <a:schemeClr val="tx1"/>
                </a:solidFill>
                <a:latin typeface="+mj-lt"/>
                <a:ea typeface="+mj-ea"/>
                <a:cs typeface="+mj-cs"/>
              </a:rPr>
              <a:t>Activities for Phase 3</a:t>
            </a:r>
            <a:br>
              <a:rPr lang="en-US" sz="3700" kern="1200" dirty="0">
                <a:solidFill>
                  <a:schemeClr val="tx1"/>
                </a:solidFill>
                <a:latin typeface="+mj-lt"/>
                <a:ea typeface="+mj-ea"/>
                <a:cs typeface="+mj-cs"/>
              </a:rPr>
            </a:br>
            <a:r>
              <a:rPr lang="en-US" sz="2400" kern="1200" dirty="0">
                <a:solidFill>
                  <a:schemeClr val="tx1"/>
                </a:solidFill>
                <a:latin typeface="+mj-lt"/>
                <a:ea typeface="+mj-ea"/>
                <a:cs typeface="+mj-cs"/>
              </a:rPr>
              <a:t>(Components and Libraries)</a:t>
            </a:r>
            <a:endParaRPr lang="en-US" sz="3700" kern="1200" dirty="0">
              <a:solidFill>
                <a:schemeClr val="tx1"/>
              </a:solidFill>
              <a:latin typeface="+mj-lt"/>
              <a:ea typeface="+mj-ea"/>
              <a:cs typeface="+mj-cs"/>
            </a:endParaRPr>
          </a:p>
        </p:txBody>
      </p:sp>
      <p:sp>
        <p:nvSpPr>
          <p:cNvPr id="18" name="Rectangle 17">
            <a:extLst>
              <a:ext uri="{FF2B5EF4-FFF2-40B4-BE49-F238E27FC236}">
                <a16:creationId xmlns:a16="http://schemas.microsoft.com/office/drawing/2014/main" id="{089440EF-9BE9-4AE9-8C28-00B02296CD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Text Placeholder 2">
            <a:extLst>
              <a:ext uri="{FF2B5EF4-FFF2-40B4-BE49-F238E27FC236}">
                <a16:creationId xmlns:a16="http://schemas.microsoft.com/office/drawing/2014/main" id="{BA9C1898-77AF-DE81-CDDA-52A79691EBFB}"/>
              </a:ext>
            </a:extLst>
          </p:cNvPr>
          <p:cNvSpPr>
            <a:spLocks/>
          </p:cNvSpPr>
          <p:nvPr/>
        </p:nvSpPr>
        <p:spPr>
          <a:xfrm>
            <a:off x="1115568" y="2476309"/>
            <a:ext cx="4987356" cy="498971"/>
          </a:xfrm>
          <a:prstGeom prst="rect">
            <a:avLst/>
          </a:prstGeom>
        </p:spPr>
        <p:txBody>
          <a:bodyPr/>
          <a:lstStyle/>
          <a:p>
            <a:pPr defTabSz="877824">
              <a:spcAft>
                <a:spcPts val="600"/>
              </a:spcAft>
            </a:pPr>
            <a:r>
              <a:rPr lang="en-US" sz="2800" kern="1200" dirty="0">
                <a:solidFill>
                  <a:schemeClr val="tx1"/>
                </a:solidFill>
                <a:latin typeface="+mn-lt"/>
                <a:ea typeface="+mn-ea"/>
                <a:cs typeface="Calibri" panose="020F0502020204030204"/>
              </a:rPr>
              <a:t>Components introduced :</a:t>
            </a:r>
            <a:endParaRPr lang="en-US" sz="3200" dirty="0">
              <a:cs typeface="Calibri" panose="020F0502020204030204"/>
            </a:endParaRPr>
          </a:p>
        </p:txBody>
      </p:sp>
      <p:sp>
        <p:nvSpPr>
          <p:cNvPr id="4" name="Content Placeholder 3">
            <a:extLst>
              <a:ext uri="{FF2B5EF4-FFF2-40B4-BE49-F238E27FC236}">
                <a16:creationId xmlns:a16="http://schemas.microsoft.com/office/drawing/2014/main" id="{CB55FEFC-8360-F310-848B-68A741C3D35D}"/>
              </a:ext>
            </a:extLst>
          </p:cNvPr>
          <p:cNvSpPr>
            <a:spLocks/>
          </p:cNvSpPr>
          <p:nvPr/>
        </p:nvSpPr>
        <p:spPr>
          <a:xfrm>
            <a:off x="1115568" y="3049933"/>
            <a:ext cx="4987356" cy="3169891"/>
          </a:xfrm>
          <a:prstGeom prst="rect">
            <a:avLst/>
          </a:prstGeom>
        </p:spPr>
        <p:txBody>
          <a:bodyPr/>
          <a:lstStyle/>
          <a:p>
            <a:pPr marL="267462" indent="-285750" defTabSz="877824">
              <a:spcAft>
                <a:spcPts val="600"/>
              </a:spcAft>
              <a:buFont typeface="Arial" panose="020B0604020202020204" pitchFamily="34" charset="0"/>
              <a:buChar char="•"/>
            </a:pPr>
            <a:r>
              <a:rPr lang="en-US" sz="2200" kern="1200" dirty="0">
                <a:solidFill>
                  <a:schemeClr val="tx1"/>
                </a:solidFill>
                <a:latin typeface="+mn-lt"/>
                <a:ea typeface="+mn-ea"/>
                <a:cs typeface="Calibri" panose="020F0502020204030204"/>
              </a:rPr>
              <a:t>LED</a:t>
            </a:r>
          </a:p>
          <a:p>
            <a:pPr marL="267462" indent="-285750" defTabSz="877824">
              <a:spcAft>
                <a:spcPts val="600"/>
              </a:spcAft>
              <a:buFont typeface="Arial" panose="020B0604020202020204" pitchFamily="34" charset="0"/>
              <a:buChar char="•"/>
            </a:pPr>
            <a:r>
              <a:rPr lang="en-US" sz="2200" kern="1200" dirty="0">
                <a:solidFill>
                  <a:schemeClr val="tx1"/>
                </a:solidFill>
                <a:latin typeface="+mn-lt"/>
                <a:ea typeface="+mn-ea"/>
                <a:cs typeface="Calibri" panose="020F0502020204030204"/>
              </a:rPr>
              <a:t>Photoresistor</a:t>
            </a:r>
          </a:p>
          <a:p>
            <a:pPr marL="267462" indent="-285750" defTabSz="877824">
              <a:spcAft>
                <a:spcPts val="600"/>
              </a:spcAft>
              <a:buFont typeface="Arial" panose="020B0604020202020204" pitchFamily="34" charset="0"/>
              <a:buChar char="•"/>
            </a:pPr>
            <a:r>
              <a:rPr lang="en-US" sz="2200" kern="1200" dirty="0">
                <a:solidFill>
                  <a:schemeClr val="tx1"/>
                </a:solidFill>
                <a:latin typeface="+mn-lt"/>
                <a:ea typeface="+mn-ea"/>
                <a:cs typeface="Calibri" panose="020F0502020204030204"/>
              </a:rPr>
              <a:t>ESP8266</a:t>
            </a:r>
          </a:p>
          <a:p>
            <a:pPr marL="267462" indent="-285750" defTabSz="877824">
              <a:spcAft>
                <a:spcPts val="600"/>
              </a:spcAft>
              <a:buFont typeface="Arial" panose="020B0604020202020204" pitchFamily="34" charset="0"/>
              <a:buChar char="•"/>
            </a:pPr>
            <a:r>
              <a:rPr lang="en-US" sz="2200" kern="1200" dirty="0">
                <a:solidFill>
                  <a:schemeClr val="tx1"/>
                </a:solidFill>
                <a:latin typeface="+mn-lt"/>
                <a:ea typeface="+mn-ea"/>
                <a:cs typeface="Calibri" panose="020F0502020204030204"/>
              </a:rPr>
              <a:t>Resistor (10kΩ and 220Ω)</a:t>
            </a:r>
          </a:p>
          <a:p>
            <a:pPr marL="267462" indent="-285750" defTabSz="877824">
              <a:spcAft>
                <a:spcPts val="600"/>
              </a:spcAft>
              <a:buFont typeface="Arial" panose="020B0604020202020204" pitchFamily="34" charset="0"/>
              <a:buChar char="•"/>
            </a:pPr>
            <a:r>
              <a:rPr lang="en-US" sz="2200" kern="1200" dirty="0">
                <a:solidFill>
                  <a:schemeClr val="tx1"/>
                </a:solidFill>
                <a:latin typeface="+mn-lt"/>
                <a:ea typeface="+mn-ea"/>
                <a:cs typeface="Calibri" panose="020F0502020204030204"/>
              </a:rPr>
              <a:t>Wires</a:t>
            </a:r>
          </a:p>
        </p:txBody>
      </p:sp>
      <p:sp>
        <p:nvSpPr>
          <p:cNvPr id="5" name="Text Placeholder 4">
            <a:extLst>
              <a:ext uri="{FF2B5EF4-FFF2-40B4-BE49-F238E27FC236}">
                <a16:creationId xmlns:a16="http://schemas.microsoft.com/office/drawing/2014/main" id="{662AB57A-D292-057F-48DB-FA010E2C6C7D}"/>
              </a:ext>
            </a:extLst>
          </p:cNvPr>
          <p:cNvSpPr>
            <a:spLocks/>
          </p:cNvSpPr>
          <p:nvPr/>
        </p:nvSpPr>
        <p:spPr>
          <a:xfrm>
            <a:off x="6271779" y="2476309"/>
            <a:ext cx="5011917" cy="498971"/>
          </a:xfrm>
          <a:prstGeom prst="rect">
            <a:avLst/>
          </a:prstGeom>
        </p:spPr>
        <p:txBody>
          <a:bodyPr/>
          <a:lstStyle/>
          <a:p>
            <a:pPr defTabSz="877824">
              <a:spcAft>
                <a:spcPts val="600"/>
              </a:spcAft>
            </a:pPr>
            <a:r>
              <a:rPr lang="en-CA" sz="2800" kern="1200" dirty="0">
                <a:solidFill>
                  <a:schemeClr val="tx1"/>
                </a:solidFill>
                <a:latin typeface="+mn-lt"/>
                <a:ea typeface="+mn-ea"/>
                <a:cs typeface="+mn-cs"/>
              </a:rPr>
              <a:t>Libraries imported:</a:t>
            </a:r>
            <a:endParaRPr lang="en-CA" sz="3200" dirty="0"/>
          </a:p>
        </p:txBody>
      </p:sp>
      <p:sp>
        <p:nvSpPr>
          <p:cNvPr id="6" name="Content Placeholder 5">
            <a:extLst>
              <a:ext uri="{FF2B5EF4-FFF2-40B4-BE49-F238E27FC236}">
                <a16:creationId xmlns:a16="http://schemas.microsoft.com/office/drawing/2014/main" id="{F96A9C6F-4B78-29BD-B60C-6325A678D6F1}"/>
              </a:ext>
            </a:extLst>
          </p:cNvPr>
          <p:cNvSpPr>
            <a:spLocks/>
          </p:cNvSpPr>
          <p:nvPr/>
        </p:nvSpPr>
        <p:spPr>
          <a:xfrm>
            <a:off x="6271779" y="3049934"/>
            <a:ext cx="5011917" cy="3259426"/>
          </a:xfrm>
          <a:prstGeom prst="rect">
            <a:avLst/>
          </a:prstGeom>
        </p:spPr>
        <p:txBody>
          <a:bodyPr/>
          <a:lstStyle/>
          <a:p>
            <a:pPr defTabSz="877824">
              <a:spcAft>
                <a:spcPts val="600"/>
              </a:spcAft>
            </a:pPr>
            <a:r>
              <a:rPr lang="en-CA" sz="2200" dirty="0"/>
              <a:t>Python:</a:t>
            </a:r>
          </a:p>
          <a:p>
            <a:pPr marL="438912" indent="-457200" defTabSz="877824">
              <a:spcAft>
                <a:spcPts val="600"/>
              </a:spcAft>
              <a:buFont typeface="Arial" panose="020B0604020202020204" pitchFamily="34" charset="0"/>
              <a:buChar char="•"/>
            </a:pPr>
            <a:r>
              <a:rPr lang="en-CA" sz="2000" dirty="0" err="1"/>
              <a:t>paho.mqtt.client</a:t>
            </a:r>
            <a:endParaRPr lang="en-CA" sz="2000" dirty="0"/>
          </a:p>
          <a:p>
            <a:pPr defTabSz="877824">
              <a:spcAft>
                <a:spcPts val="600"/>
              </a:spcAft>
            </a:pPr>
            <a:endParaRPr lang="en-CA" sz="2400" dirty="0"/>
          </a:p>
          <a:p>
            <a:pPr defTabSz="877824">
              <a:spcAft>
                <a:spcPts val="600"/>
              </a:spcAft>
            </a:pPr>
            <a:r>
              <a:rPr lang="en-CA" sz="2200" dirty="0"/>
              <a:t>Arduino</a:t>
            </a:r>
            <a:r>
              <a:rPr lang="en-CA" sz="2400" dirty="0"/>
              <a:t>:</a:t>
            </a:r>
          </a:p>
          <a:p>
            <a:pPr marL="342900" indent="-342900" defTabSz="877824">
              <a:spcAft>
                <a:spcPts val="600"/>
              </a:spcAft>
              <a:buFont typeface="Arial" panose="020B0604020202020204" pitchFamily="34" charset="0"/>
              <a:buChar char="•"/>
            </a:pPr>
            <a:r>
              <a:rPr lang="en-CA" sz="2000" dirty="0"/>
              <a:t>ESP8266WiFi.h</a:t>
            </a:r>
          </a:p>
          <a:p>
            <a:pPr marL="342900" indent="-342900" defTabSz="877824">
              <a:spcAft>
                <a:spcPts val="600"/>
              </a:spcAft>
              <a:buFont typeface="Arial" panose="020B0604020202020204" pitchFamily="34" charset="0"/>
              <a:buChar char="•"/>
            </a:pPr>
            <a:r>
              <a:rPr lang="en-CA" sz="2000" dirty="0" err="1"/>
              <a:t>PubSubClient.h</a:t>
            </a:r>
            <a:endParaRPr lang="en-CA" sz="2000" dirty="0"/>
          </a:p>
          <a:p>
            <a:pPr marL="342900" indent="-342900" defTabSz="877824">
              <a:spcAft>
                <a:spcPts val="600"/>
              </a:spcAft>
              <a:buFont typeface="Arial" panose="020B0604020202020204" pitchFamily="34" charset="0"/>
              <a:buChar char="•"/>
            </a:pPr>
            <a:r>
              <a:rPr lang="en-CA" sz="2000" dirty="0" err="1"/>
              <a:t>Arduino.h</a:t>
            </a:r>
            <a:endParaRPr lang="en-CA" sz="2000" dirty="0"/>
          </a:p>
        </p:txBody>
      </p:sp>
      <p:sp>
        <p:nvSpPr>
          <p:cNvPr id="7" name="Slide Number Placeholder 6">
            <a:extLst>
              <a:ext uri="{FF2B5EF4-FFF2-40B4-BE49-F238E27FC236}">
                <a16:creationId xmlns:a16="http://schemas.microsoft.com/office/drawing/2014/main" id="{BA6A964B-C586-7252-1BB7-322968494724}"/>
              </a:ext>
            </a:extLst>
          </p:cNvPr>
          <p:cNvSpPr>
            <a:spLocks noGrp="1"/>
          </p:cNvSpPr>
          <p:nvPr>
            <p:ph type="sldNum" sz="quarter" idx="12"/>
          </p:nvPr>
        </p:nvSpPr>
        <p:spPr/>
        <p:txBody>
          <a:bodyPr/>
          <a:lstStyle/>
          <a:p>
            <a:fld id="{330EA680-D336-4FF7-8B7A-9848BB0A1C32}" type="slidenum">
              <a:rPr lang="en-US" smtClean="0"/>
              <a:t>22</a:t>
            </a:fld>
            <a:endParaRPr lang="en-US"/>
          </a:p>
        </p:txBody>
      </p:sp>
      <p:sp>
        <p:nvSpPr>
          <p:cNvPr id="8" name="Date Placeholder 7">
            <a:extLst>
              <a:ext uri="{FF2B5EF4-FFF2-40B4-BE49-F238E27FC236}">
                <a16:creationId xmlns:a16="http://schemas.microsoft.com/office/drawing/2014/main" id="{32A6FBA8-C7F4-1EBE-073D-59CA4354F87A}"/>
              </a:ext>
            </a:extLst>
          </p:cNvPr>
          <p:cNvSpPr>
            <a:spLocks noGrp="1"/>
          </p:cNvSpPr>
          <p:nvPr>
            <p:ph type="dt" sz="half" idx="10"/>
          </p:nvPr>
        </p:nvSpPr>
        <p:spPr/>
        <p:txBody>
          <a:bodyPr/>
          <a:lstStyle/>
          <a:p>
            <a:fld id="{51CE2C50-EB9A-4AEB-9C70-4DE756E3810D}" type="datetime1">
              <a:rPr lang="en-US" smtClean="0"/>
              <a:t>2/11/2025</a:t>
            </a:fld>
            <a:endParaRPr lang="en-US"/>
          </a:p>
        </p:txBody>
      </p:sp>
    </p:spTree>
    <p:extLst>
      <p:ext uri="{BB962C8B-B14F-4D97-AF65-F5344CB8AC3E}">
        <p14:creationId xmlns:p14="http://schemas.microsoft.com/office/powerpoint/2010/main" val="19546786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7" name="Rectangle 16">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9" name="Rectangle 18">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3E07FDD-E882-7A34-AC80-92726E32B236}"/>
              </a:ext>
            </a:extLst>
          </p:cNvPr>
          <p:cNvSpPr>
            <a:spLocks noGrp="1"/>
          </p:cNvSpPr>
          <p:nvPr>
            <p:ph type="title"/>
          </p:nvPr>
        </p:nvSpPr>
        <p:spPr>
          <a:xfrm>
            <a:off x="1115568" y="548640"/>
            <a:ext cx="10168128" cy="1179576"/>
          </a:xfrm>
        </p:spPr>
        <p:txBody>
          <a:bodyPr>
            <a:normAutofit/>
          </a:bodyPr>
          <a:lstStyle/>
          <a:p>
            <a:r>
              <a:rPr lang="en-US" sz="3700" dirty="0">
                <a:cs typeface="Calibri Light"/>
              </a:rPr>
              <a:t>Activities for Phase 3 </a:t>
            </a:r>
            <a:br>
              <a:rPr lang="en-US" sz="3700" dirty="0">
                <a:cs typeface="Calibri Light"/>
              </a:rPr>
            </a:br>
            <a:r>
              <a:rPr lang="en-US" sz="2400" dirty="0">
                <a:cs typeface="Calibri Light"/>
              </a:rPr>
              <a:t>(Breadboard)</a:t>
            </a:r>
            <a:endParaRPr lang="en-US" sz="3700" dirty="0"/>
          </a:p>
        </p:txBody>
      </p:sp>
      <p:sp>
        <p:nvSpPr>
          <p:cNvPr id="21" name="Rectangle 20">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1F98AD9F-4B5B-8A66-9DD6-DA7757F0A0AD}"/>
              </a:ext>
            </a:extLst>
          </p:cNvPr>
          <p:cNvSpPr>
            <a:spLocks noGrp="1"/>
          </p:cNvSpPr>
          <p:nvPr>
            <p:ph idx="1"/>
          </p:nvPr>
        </p:nvSpPr>
        <p:spPr>
          <a:xfrm>
            <a:off x="626850" y="2481943"/>
            <a:ext cx="6294811" cy="3695020"/>
          </a:xfrm>
        </p:spPr>
        <p:txBody>
          <a:bodyPr vert="horz" lIns="91440" tIns="45720" rIns="91440" bIns="45720" rtlCol="0">
            <a:normAutofit/>
          </a:bodyPr>
          <a:lstStyle/>
          <a:p>
            <a:r>
              <a:rPr lang="en-US" sz="2200" dirty="0">
                <a:cs typeface="Calibri"/>
              </a:rPr>
              <a:t>The Photoresistor is connected to the ESP8266 and measures the light intensity in the room. When the light intensity goes under the threshold, the LED will turn on.</a:t>
            </a:r>
          </a:p>
          <a:p>
            <a:r>
              <a:rPr lang="en-US" sz="2200" dirty="0">
                <a:cs typeface="Calibri"/>
              </a:rPr>
              <a:t>The LED will turn off when the light intensity is above the threshold.</a:t>
            </a:r>
          </a:p>
        </p:txBody>
      </p:sp>
      <p:sp>
        <p:nvSpPr>
          <p:cNvPr id="5" name="Date Placeholder 4">
            <a:extLst>
              <a:ext uri="{FF2B5EF4-FFF2-40B4-BE49-F238E27FC236}">
                <a16:creationId xmlns:a16="http://schemas.microsoft.com/office/drawing/2014/main" id="{9470AA47-32B8-F169-2C3F-85F23139D0DB}"/>
              </a:ext>
            </a:extLst>
          </p:cNvPr>
          <p:cNvSpPr>
            <a:spLocks noGrp="1"/>
          </p:cNvSpPr>
          <p:nvPr>
            <p:ph type="dt" sz="half" idx="10"/>
          </p:nvPr>
        </p:nvSpPr>
        <p:spPr>
          <a:xfrm>
            <a:off x="1115568" y="6356350"/>
            <a:ext cx="2743200" cy="365125"/>
          </a:xfrm>
        </p:spPr>
        <p:txBody>
          <a:bodyPr>
            <a:normAutofit/>
          </a:bodyPr>
          <a:lstStyle/>
          <a:p>
            <a:pPr>
              <a:spcAft>
                <a:spcPts val="600"/>
              </a:spcAft>
            </a:pPr>
            <a:fld id="{2989FE50-D75F-4E97-91E2-DBFBC715BABC}" type="datetime1">
              <a:rPr lang="en-US">
                <a:solidFill>
                  <a:schemeClr val="tx1">
                    <a:lumMod val="50000"/>
                    <a:lumOff val="50000"/>
                  </a:schemeClr>
                </a:solidFill>
              </a:rPr>
              <a:pPr>
                <a:spcAft>
                  <a:spcPts val="600"/>
                </a:spcAft>
              </a:pPr>
              <a:t>2/11/2025</a:t>
            </a:fld>
            <a:endParaRPr lang="en-US">
              <a:solidFill>
                <a:schemeClr val="tx1">
                  <a:lumMod val="50000"/>
                  <a:lumOff val="50000"/>
                </a:schemeClr>
              </a:solidFill>
            </a:endParaRPr>
          </a:p>
        </p:txBody>
      </p:sp>
      <p:sp>
        <p:nvSpPr>
          <p:cNvPr id="4" name="Slide Number Placeholder 3">
            <a:extLst>
              <a:ext uri="{FF2B5EF4-FFF2-40B4-BE49-F238E27FC236}">
                <a16:creationId xmlns:a16="http://schemas.microsoft.com/office/drawing/2014/main" id="{AAD0BA94-262F-FDFE-7054-9B5980BB2DC5}"/>
              </a:ext>
            </a:extLst>
          </p:cNvPr>
          <p:cNvSpPr>
            <a:spLocks noGrp="1"/>
          </p:cNvSpPr>
          <p:nvPr>
            <p:ph type="sldNum" sz="quarter" idx="12"/>
          </p:nvPr>
        </p:nvSpPr>
        <p:spPr>
          <a:xfrm>
            <a:off x="8540496" y="6356350"/>
            <a:ext cx="2743200" cy="365125"/>
          </a:xfrm>
        </p:spPr>
        <p:txBody>
          <a:bodyPr>
            <a:normAutofit/>
          </a:bodyPr>
          <a:lstStyle/>
          <a:p>
            <a:pPr>
              <a:spcAft>
                <a:spcPts val="600"/>
              </a:spcAft>
            </a:pPr>
            <a:fld id="{330EA680-D336-4FF7-8B7A-9848BB0A1C32}" type="slidenum">
              <a:rPr lang="en-US">
                <a:solidFill>
                  <a:schemeClr val="tx1">
                    <a:lumMod val="50000"/>
                    <a:lumOff val="50000"/>
                  </a:schemeClr>
                </a:solidFill>
              </a:rPr>
              <a:pPr>
                <a:spcAft>
                  <a:spcPts val="600"/>
                </a:spcAft>
              </a:pPr>
              <a:t>23</a:t>
            </a:fld>
            <a:endParaRPr lang="en-US">
              <a:solidFill>
                <a:schemeClr val="tx1">
                  <a:lumMod val="50000"/>
                  <a:lumOff val="50000"/>
                </a:schemeClr>
              </a:solidFill>
            </a:endParaRPr>
          </a:p>
        </p:txBody>
      </p:sp>
      <p:pic>
        <p:nvPicPr>
          <p:cNvPr id="6" name="Picture 6">
            <a:extLst>
              <a:ext uri="{FF2B5EF4-FFF2-40B4-BE49-F238E27FC236}">
                <a16:creationId xmlns:a16="http://schemas.microsoft.com/office/drawing/2014/main" id="{6CF7AE81-BD3F-9134-FAC5-0C59C8BC1216}"/>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6100" t="27528" r="14469" b="27592"/>
          <a:stretch/>
        </p:blipFill>
        <p:spPr bwMode="auto">
          <a:xfrm>
            <a:off x="9440577" y="3049216"/>
            <a:ext cx="2124573" cy="213919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8">
            <a:extLst>
              <a:ext uri="{FF2B5EF4-FFF2-40B4-BE49-F238E27FC236}">
                <a16:creationId xmlns:a16="http://schemas.microsoft.com/office/drawing/2014/main" id="{1594DC11-1318-704B-13FF-E2D700C63736}"/>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8889" t="19333" r="8815" b="26222"/>
          <a:stretch/>
        </p:blipFill>
        <p:spPr bwMode="auto">
          <a:xfrm>
            <a:off x="7094590" y="3049217"/>
            <a:ext cx="2130433" cy="21391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12462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90D01200-0224-43C5-AB38-FB4D16B73F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3E07FDD-E882-7A34-AC80-92726E32B236}"/>
              </a:ext>
            </a:extLst>
          </p:cNvPr>
          <p:cNvSpPr>
            <a:spLocks noGrp="1"/>
          </p:cNvSpPr>
          <p:nvPr>
            <p:ph type="title"/>
          </p:nvPr>
        </p:nvSpPr>
        <p:spPr>
          <a:xfrm>
            <a:off x="612648" y="1078992"/>
            <a:ext cx="6268770" cy="1536192"/>
          </a:xfrm>
        </p:spPr>
        <p:txBody>
          <a:bodyPr vert="horz" lIns="91440" tIns="45720" rIns="91440" bIns="45720" rtlCol="0" anchor="b">
            <a:normAutofit/>
          </a:bodyPr>
          <a:lstStyle/>
          <a:p>
            <a:r>
              <a:rPr lang="en-US" sz="3600" dirty="0">
                <a:cs typeface="Calibri Light"/>
              </a:rPr>
              <a:t>Activities for Phase 3 </a:t>
            </a:r>
            <a:br>
              <a:rPr lang="en-US" sz="3600" dirty="0">
                <a:cs typeface="Calibri Light"/>
              </a:rPr>
            </a:br>
            <a:r>
              <a:rPr lang="en-US" sz="2400" dirty="0">
                <a:cs typeface="Calibri Light"/>
              </a:rPr>
              <a:t>(Dashboard)</a:t>
            </a:r>
            <a:endParaRPr lang="en-US" sz="5200" dirty="0"/>
          </a:p>
        </p:txBody>
      </p:sp>
      <p:sp>
        <p:nvSpPr>
          <p:cNvPr id="15" name="Rectangle 14">
            <a:extLst>
              <a:ext uri="{FF2B5EF4-FFF2-40B4-BE49-F238E27FC236}">
                <a16:creationId xmlns:a16="http://schemas.microsoft.com/office/drawing/2014/main" id="{728A44A4-A002-4A88-9FC9-1D0566C97A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3202" y="36338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7" name="Rectangle 16">
            <a:extLst>
              <a:ext uri="{FF2B5EF4-FFF2-40B4-BE49-F238E27FC236}">
                <a16:creationId xmlns:a16="http://schemas.microsoft.com/office/drawing/2014/main" id="{3E7D5C7B-DD16-401B-85CE-4AAA2A4F51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8506" y="2935541"/>
            <a:ext cx="621792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1F98AD9F-4B5B-8A66-9DD6-DA7757F0A0AD}"/>
              </a:ext>
            </a:extLst>
          </p:cNvPr>
          <p:cNvSpPr>
            <a:spLocks noGrp="1"/>
          </p:cNvSpPr>
          <p:nvPr>
            <p:ph idx="1"/>
          </p:nvPr>
        </p:nvSpPr>
        <p:spPr>
          <a:xfrm>
            <a:off x="612648" y="3355848"/>
            <a:ext cx="6268770" cy="2825496"/>
          </a:xfrm>
        </p:spPr>
        <p:txBody>
          <a:bodyPr vert="horz" lIns="91440" tIns="45720" rIns="91440" bIns="45720" rtlCol="0">
            <a:normAutofit/>
          </a:bodyPr>
          <a:lstStyle/>
          <a:p>
            <a:r>
              <a:rPr lang="en-US" sz="2200" dirty="0">
                <a:cs typeface="Calibri"/>
              </a:rPr>
              <a:t>The light intensity value and the threshold are both displayed on the slider. </a:t>
            </a:r>
          </a:p>
          <a:p>
            <a:r>
              <a:rPr lang="en-US" sz="2200" dirty="0">
                <a:cs typeface="Calibri"/>
              </a:rPr>
              <a:t>While the intensity value remains above the threshold, the LED will stay off.</a:t>
            </a:r>
          </a:p>
          <a:p>
            <a:r>
              <a:rPr lang="en-US" sz="2200" dirty="0">
                <a:cs typeface="Calibri"/>
              </a:rPr>
              <a:t>Intensity value is being updated using the “interval” component</a:t>
            </a:r>
          </a:p>
        </p:txBody>
      </p:sp>
      <p:pic>
        <p:nvPicPr>
          <p:cNvPr id="4" name="Picture 3">
            <a:extLst>
              <a:ext uri="{FF2B5EF4-FFF2-40B4-BE49-F238E27FC236}">
                <a16:creationId xmlns:a16="http://schemas.microsoft.com/office/drawing/2014/main" id="{60471F02-5B4B-CC1E-5033-C82851CA06D1}"/>
              </a:ext>
            </a:extLst>
          </p:cNvPr>
          <p:cNvPicPr>
            <a:picLocks noChangeAspect="1"/>
          </p:cNvPicPr>
          <p:nvPr/>
        </p:nvPicPr>
        <p:blipFill>
          <a:blip r:embed="rId2"/>
          <a:stretch>
            <a:fillRect/>
          </a:stretch>
        </p:blipFill>
        <p:spPr>
          <a:xfrm>
            <a:off x="7701687" y="601133"/>
            <a:ext cx="3822444" cy="5580211"/>
          </a:xfrm>
          <a:prstGeom prst="rect">
            <a:avLst/>
          </a:prstGeom>
        </p:spPr>
      </p:pic>
      <p:sp>
        <p:nvSpPr>
          <p:cNvPr id="6" name="Date Placeholder 5">
            <a:extLst>
              <a:ext uri="{FF2B5EF4-FFF2-40B4-BE49-F238E27FC236}">
                <a16:creationId xmlns:a16="http://schemas.microsoft.com/office/drawing/2014/main" id="{D16D8966-541D-08F5-0B45-1989405BDFBF}"/>
              </a:ext>
            </a:extLst>
          </p:cNvPr>
          <p:cNvSpPr>
            <a:spLocks noGrp="1"/>
          </p:cNvSpPr>
          <p:nvPr>
            <p:ph type="dt" sz="half" idx="10"/>
          </p:nvPr>
        </p:nvSpPr>
        <p:spPr>
          <a:xfrm>
            <a:off x="612648" y="6356350"/>
            <a:ext cx="1704386" cy="365125"/>
          </a:xfrm>
        </p:spPr>
        <p:txBody>
          <a:bodyPr>
            <a:normAutofit/>
          </a:bodyPr>
          <a:lstStyle/>
          <a:p>
            <a:pPr>
              <a:spcAft>
                <a:spcPts val="600"/>
              </a:spcAft>
            </a:pPr>
            <a:fld id="{19D4EDED-FB08-4914-8778-CBF0B68D1285}" type="datetime1">
              <a:rPr lang="en-US">
                <a:solidFill>
                  <a:schemeClr val="tx1">
                    <a:lumMod val="50000"/>
                    <a:lumOff val="50000"/>
                  </a:schemeClr>
                </a:solidFill>
              </a:rPr>
              <a:pPr>
                <a:spcAft>
                  <a:spcPts val="600"/>
                </a:spcAft>
              </a:pPr>
              <a:t>2/11/2025</a:t>
            </a:fld>
            <a:endParaRPr lang="en-US">
              <a:solidFill>
                <a:schemeClr val="tx1">
                  <a:lumMod val="50000"/>
                  <a:lumOff val="50000"/>
                </a:schemeClr>
              </a:solidFill>
            </a:endParaRPr>
          </a:p>
        </p:txBody>
      </p:sp>
      <p:sp>
        <p:nvSpPr>
          <p:cNvPr id="5" name="Slide Number Placeholder 4">
            <a:extLst>
              <a:ext uri="{FF2B5EF4-FFF2-40B4-BE49-F238E27FC236}">
                <a16:creationId xmlns:a16="http://schemas.microsoft.com/office/drawing/2014/main" id="{4B6AEC44-E9DA-C9B6-C30E-A9B1ABD6EB1D}"/>
              </a:ext>
            </a:extLst>
          </p:cNvPr>
          <p:cNvSpPr>
            <a:spLocks noGrp="1"/>
          </p:cNvSpPr>
          <p:nvPr>
            <p:ph type="sldNum" sz="quarter" idx="12"/>
          </p:nvPr>
        </p:nvSpPr>
        <p:spPr>
          <a:xfrm>
            <a:off x="8726424" y="6356350"/>
            <a:ext cx="2852928" cy="365125"/>
          </a:xfrm>
        </p:spPr>
        <p:txBody>
          <a:bodyPr>
            <a:normAutofit/>
          </a:bodyPr>
          <a:lstStyle/>
          <a:p>
            <a:pPr>
              <a:spcAft>
                <a:spcPts val="600"/>
              </a:spcAft>
            </a:pPr>
            <a:fld id="{330EA680-D336-4FF7-8B7A-9848BB0A1C32}" type="slidenum">
              <a:rPr lang="en-US">
                <a:solidFill>
                  <a:schemeClr val="tx1">
                    <a:lumMod val="50000"/>
                    <a:lumOff val="50000"/>
                  </a:schemeClr>
                </a:solidFill>
              </a:rPr>
              <a:pPr>
                <a:spcAft>
                  <a:spcPts val="600"/>
                </a:spcAft>
              </a:pPr>
              <a:t>24</a:t>
            </a:fld>
            <a:endParaRPr lang="en-US">
              <a:solidFill>
                <a:schemeClr val="tx1">
                  <a:lumMod val="50000"/>
                  <a:lumOff val="50000"/>
                </a:schemeClr>
              </a:solidFill>
            </a:endParaRPr>
          </a:p>
        </p:txBody>
      </p:sp>
    </p:spTree>
    <p:extLst>
      <p:ext uri="{BB962C8B-B14F-4D97-AF65-F5344CB8AC3E}">
        <p14:creationId xmlns:p14="http://schemas.microsoft.com/office/powerpoint/2010/main" val="2316717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B23FE733-F95B-4DF6-AFC5-BEEB3577C4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33" name="Rectangle 1032">
            <a:extLst>
              <a:ext uri="{FF2B5EF4-FFF2-40B4-BE49-F238E27FC236}">
                <a16:creationId xmlns:a16="http://schemas.microsoft.com/office/drawing/2014/main" id="{9080D120-BD54-46E1-BA37-82F5E8089E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9573" y="633619"/>
            <a:ext cx="6852464" cy="5495925"/>
          </a:xfrm>
          <a:prstGeom prst="rect">
            <a:avLst/>
          </a:prstGeom>
          <a:ln w="9525">
            <a:solidFill>
              <a:srgbClr val="DEDEDE"/>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3E07FDD-E882-7A34-AC80-92726E32B236}"/>
              </a:ext>
            </a:extLst>
          </p:cNvPr>
          <p:cNvSpPr>
            <a:spLocks noGrp="1"/>
          </p:cNvSpPr>
          <p:nvPr>
            <p:ph type="title"/>
          </p:nvPr>
        </p:nvSpPr>
        <p:spPr>
          <a:xfrm>
            <a:off x="838196" y="978408"/>
            <a:ext cx="6007608" cy="1106424"/>
          </a:xfrm>
        </p:spPr>
        <p:txBody>
          <a:bodyPr>
            <a:normAutofit/>
          </a:bodyPr>
          <a:lstStyle/>
          <a:p>
            <a:r>
              <a:rPr lang="en-US" sz="3200" dirty="0">
                <a:cs typeface="Calibri Light"/>
              </a:rPr>
              <a:t>Activities for Phase 3 </a:t>
            </a:r>
            <a:r>
              <a:rPr lang="en-US" sz="2400" dirty="0">
                <a:cs typeface="Calibri Light"/>
              </a:rPr>
              <a:t>(Const.)</a:t>
            </a:r>
            <a:br>
              <a:rPr lang="en-US" sz="2800" dirty="0">
                <a:cs typeface="Calibri Light"/>
              </a:rPr>
            </a:br>
            <a:r>
              <a:rPr lang="en-US" sz="2400" dirty="0">
                <a:cs typeface="Calibri Light"/>
              </a:rPr>
              <a:t>(Dashboard)</a:t>
            </a:r>
            <a:endParaRPr lang="en-US" sz="2800" dirty="0"/>
          </a:p>
        </p:txBody>
      </p:sp>
      <p:sp>
        <p:nvSpPr>
          <p:cNvPr id="1035" name="Rectangle 1034">
            <a:extLst>
              <a:ext uri="{FF2B5EF4-FFF2-40B4-BE49-F238E27FC236}">
                <a16:creationId xmlns:a16="http://schemas.microsoft.com/office/drawing/2014/main" id="{81D83946-74FA-498A-AC80-9926F041B5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565" y="1181536"/>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037" name="Rectangle 1036">
            <a:extLst>
              <a:ext uri="{FF2B5EF4-FFF2-40B4-BE49-F238E27FC236}">
                <a16:creationId xmlns:a16="http://schemas.microsoft.com/office/drawing/2014/main" id="{5060D983-8B52-443A-8183-2A1DE0561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7454" y="2121408"/>
            <a:ext cx="5824728" cy="9144"/>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1F98AD9F-4B5B-8A66-9DD6-DA7757F0A0AD}"/>
              </a:ext>
            </a:extLst>
          </p:cNvPr>
          <p:cNvSpPr>
            <a:spLocks noGrp="1"/>
          </p:cNvSpPr>
          <p:nvPr>
            <p:ph idx="1"/>
          </p:nvPr>
        </p:nvSpPr>
        <p:spPr>
          <a:xfrm>
            <a:off x="841244" y="2359152"/>
            <a:ext cx="6007608" cy="3429000"/>
          </a:xfrm>
        </p:spPr>
        <p:txBody>
          <a:bodyPr vert="horz" lIns="91440" tIns="45720" rIns="91440" bIns="45720" rtlCol="0">
            <a:normAutofit/>
          </a:bodyPr>
          <a:lstStyle/>
          <a:p>
            <a:r>
              <a:rPr lang="en-US" sz="2000" dirty="0">
                <a:cs typeface="Calibri"/>
              </a:rPr>
              <a:t>When the light intensity goes under the threshold, the icon representing the intensity turns darker and the image representing the LED will change.</a:t>
            </a:r>
          </a:p>
        </p:txBody>
      </p:sp>
      <p:pic>
        <p:nvPicPr>
          <p:cNvPr id="1026" name="Picture 2">
            <a:extLst>
              <a:ext uri="{FF2B5EF4-FFF2-40B4-BE49-F238E27FC236}">
                <a16:creationId xmlns:a16="http://schemas.microsoft.com/office/drawing/2014/main" id="{DA7C3004-8A6B-986F-FBF0-7B55A1736C4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8610600" y="633619"/>
            <a:ext cx="2173724" cy="167920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8A6E4DB5-949A-368B-6601-169A7A1E0CA4}"/>
              </a:ext>
            </a:extLst>
          </p:cNvPr>
          <p:cNvPicPr>
            <a:picLocks noChangeAspect="1"/>
          </p:cNvPicPr>
          <p:nvPr/>
        </p:nvPicPr>
        <p:blipFill>
          <a:blip r:embed="rId3"/>
          <a:stretch>
            <a:fillRect/>
          </a:stretch>
        </p:blipFill>
        <p:spPr>
          <a:xfrm>
            <a:off x="8402962" y="2364468"/>
            <a:ext cx="2579076" cy="3765076"/>
          </a:xfrm>
          <a:prstGeom prst="rect">
            <a:avLst/>
          </a:prstGeom>
        </p:spPr>
      </p:pic>
      <p:sp>
        <p:nvSpPr>
          <p:cNvPr id="6" name="Date Placeholder 5">
            <a:extLst>
              <a:ext uri="{FF2B5EF4-FFF2-40B4-BE49-F238E27FC236}">
                <a16:creationId xmlns:a16="http://schemas.microsoft.com/office/drawing/2014/main" id="{6ADF3BCF-A22B-5B65-62E5-B08A89E6CEB7}"/>
              </a:ext>
            </a:extLst>
          </p:cNvPr>
          <p:cNvSpPr>
            <a:spLocks noGrp="1"/>
          </p:cNvSpPr>
          <p:nvPr>
            <p:ph type="dt" sz="half" idx="10"/>
          </p:nvPr>
        </p:nvSpPr>
        <p:spPr>
          <a:xfrm>
            <a:off x="838200" y="6356350"/>
            <a:ext cx="1892804" cy="365125"/>
          </a:xfrm>
        </p:spPr>
        <p:txBody>
          <a:bodyPr>
            <a:normAutofit/>
          </a:bodyPr>
          <a:lstStyle/>
          <a:p>
            <a:pPr>
              <a:spcAft>
                <a:spcPts val="600"/>
              </a:spcAft>
            </a:pPr>
            <a:fld id="{80679F3B-7EE1-4AB4-A278-45DA27A9DFFB}" type="datetime1">
              <a:rPr lang="en-US">
                <a:solidFill>
                  <a:schemeClr val="tx1">
                    <a:lumMod val="50000"/>
                    <a:lumOff val="50000"/>
                  </a:schemeClr>
                </a:solidFill>
              </a:rPr>
              <a:pPr>
                <a:spcAft>
                  <a:spcPts val="600"/>
                </a:spcAft>
              </a:pPr>
              <a:t>2/11/2025</a:t>
            </a:fld>
            <a:endParaRPr lang="en-US">
              <a:solidFill>
                <a:schemeClr val="tx1">
                  <a:lumMod val="50000"/>
                  <a:lumOff val="50000"/>
                </a:schemeClr>
              </a:solidFill>
            </a:endParaRPr>
          </a:p>
        </p:txBody>
      </p:sp>
      <p:sp>
        <p:nvSpPr>
          <p:cNvPr id="4" name="Slide Number Placeholder 3">
            <a:extLst>
              <a:ext uri="{FF2B5EF4-FFF2-40B4-BE49-F238E27FC236}">
                <a16:creationId xmlns:a16="http://schemas.microsoft.com/office/drawing/2014/main" id="{24200CC5-71C8-A389-E499-D561FB50D4DE}"/>
              </a:ext>
            </a:extLst>
          </p:cNvPr>
          <p:cNvSpPr>
            <a:spLocks noGrp="1"/>
          </p:cNvSpPr>
          <p:nvPr>
            <p:ph type="sldNum" sz="quarter" idx="12"/>
          </p:nvPr>
        </p:nvSpPr>
        <p:spPr>
          <a:xfrm>
            <a:off x="8610600" y="6356350"/>
            <a:ext cx="2743200" cy="365125"/>
          </a:xfrm>
        </p:spPr>
        <p:txBody>
          <a:bodyPr>
            <a:normAutofit/>
          </a:bodyPr>
          <a:lstStyle/>
          <a:p>
            <a:pPr>
              <a:spcAft>
                <a:spcPts val="600"/>
              </a:spcAft>
            </a:pPr>
            <a:fld id="{330EA680-D336-4FF7-8B7A-9848BB0A1C32}" type="slidenum">
              <a:rPr lang="en-US">
                <a:solidFill>
                  <a:schemeClr val="tx1">
                    <a:lumMod val="50000"/>
                    <a:lumOff val="50000"/>
                  </a:schemeClr>
                </a:solidFill>
              </a:rPr>
              <a:pPr>
                <a:spcAft>
                  <a:spcPts val="600"/>
                </a:spcAft>
              </a:pPr>
              <a:t>25</a:t>
            </a:fld>
            <a:endParaRPr lang="en-US">
              <a:solidFill>
                <a:schemeClr val="tx1">
                  <a:lumMod val="50000"/>
                  <a:lumOff val="50000"/>
                </a:schemeClr>
              </a:solidFill>
            </a:endParaRPr>
          </a:p>
        </p:txBody>
      </p:sp>
    </p:spTree>
    <p:extLst>
      <p:ext uri="{BB962C8B-B14F-4D97-AF65-F5344CB8AC3E}">
        <p14:creationId xmlns:p14="http://schemas.microsoft.com/office/powerpoint/2010/main" val="17344716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81" name="Rectangle 3080">
            <a:extLst>
              <a:ext uri="{FF2B5EF4-FFF2-40B4-BE49-F238E27FC236}">
                <a16:creationId xmlns:a16="http://schemas.microsoft.com/office/drawing/2014/main" id="{6C9F64E8-8F1D-4A06-B1A4-685E72C092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085" name="Rectangle 3084">
            <a:extLst>
              <a:ext uri="{FF2B5EF4-FFF2-40B4-BE49-F238E27FC236}">
                <a16:creationId xmlns:a16="http://schemas.microsoft.com/office/drawing/2014/main" id="{9073D962-D3D2-4A72-8593-65C213CBFF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9574" y="633619"/>
            <a:ext cx="4520912" cy="5495925"/>
          </a:xfrm>
          <a:prstGeom prst="rect">
            <a:avLst/>
          </a:prstGeom>
          <a:ln w="9525">
            <a:solidFill>
              <a:srgbClr val="DEDEDE"/>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3E07FDD-E882-7A34-AC80-92726E32B236}"/>
              </a:ext>
            </a:extLst>
          </p:cNvPr>
          <p:cNvSpPr>
            <a:spLocks noGrp="1"/>
          </p:cNvSpPr>
          <p:nvPr>
            <p:ph type="title"/>
          </p:nvPr>
        </p:nvSpPr>
        <p:spPr>
          <a:xfrm>
            <a:off x="838200" y="978408"/>
            <a:ext cx="3721608" cy="1106424"/>
          </a:xfrm>
        </p:spPr>
        <p:txBody>
          <a:bodyPr>
            <a:normAutofit/>
          </a:bodyPr>
          <a:lstStyle/>
          <a:p>
            <a:r>
              <a:rPr lang="en-US" sz="2800" dirty="0">
                <a:cs typeface="Calibri Light"/>
              </a:rPr>
              <a:t>Activities for Phase 4</a:t>
            </a:r>
            <a:endParaRPr lang="en-US" sz="2800" dirty="0"/>
          </a:p>
        </p:txBody>
      </p:sp>
      <p:sp>
        <p:nvSpPr>
          <p:cNvPr id="3087" name="Rectangle 3086">
            <a:extLst>
              <a:ext uri="{FF2B5EF4-FFF2-40B4-BE49-F238E27FC236}">
                <a16:creationId xmlns:a16="http://schemas.microsoft.com/office/drawing/2014/main" id="{2387511B-F6E1-4929-AC90-94FB8B6B0F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565" y="1181536"/>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89" name="Rectangle 3088">
            <a:extLst>
              <a:ext uri="{FF2B5EF4-FFF2-40B4-BE49-F238E27FC236}">
                <a16:creationId xmlns:a16="http://schemas.microsoft.com/office/drawing/2014/main" id="{AA58F78C-27AB-465F-AA33-15E08AF267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2693" y="2185416"/>
            <a:ext cx="3666744" cy="9144"/>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1F98AD9F-4B5B-8A66-9DD6-DA7757F0A0AD}"/>
              </a:ext>
            </a:extLst>
          </p:cNvPr>
          <p:cNvSpPr>
            <a:spLocks noGrp="1"/>
          </p:cNvSpPr>
          <p:nvPr>
            <p:ph idx="1"/>
          </p:nvPr>
        </p:nvSpPr>
        <p:spPr>
          <a:xfrm>
            <a:off x="838200" y="2368296"/>
            <a:ext cx="3721608" cy="3502152"/>
          </a:xfrm>
        </p:spPr>
        <p:txBody>
          <a:bodyPr vert="horz" lIns="91440" tIns="45720" rIns="91440" bIns="45720" rtlCol="0">
            <a:normAutofit/>
          </a:bodyPr>
          <a:lstStyle/>
          <a:p>
            <a:r>
              <a:rPr lang="en-US" sz="1700" dirty="0">
                <a:cs typeface="Calibri"/>
              </a:rPr>
              <a:t>In Phase 4, we used the RFID reader to capture the tag’s ID and update the user's information on the dashboard.</a:t>
            </a:r>
          </a:p>
          <a:p>
            <a:r>
              <a:rPr lang="en-US" sz="1700" dirty="0">
                <a:cs typeface="Calibri"/>
              </a:rPr>
              <a:t>The User’s information will be stored in a database (SQLite)</a:t>
            </a:r>
          </a:p>
          <a:p>
            <a:r>
              <a:rPr lang="en-US" sz="1700" dirty="0">
                <a:cs typeface="Calibri"/>
              </a:rPr>
              <a:t>Data exchange between the application and the ESP8266 is done through the MQTT publish-subscribe communication protocol</a:t>
            </a:r>
          </a:p>
        </p:txBody>
      </p:sp>
      <p:pic>
        <p:nvPicPr>
          <p:cNvPr id="3076" name="Picture 4">
            <a:extLst>
              <a:ext uri="{FF2B5EF4-FFF2-40B4-BE49-F238E27FC236}">
                <a16:creationId xmlns:a16="http://schemas.microsoft.com/office/drawing/2014/main" id="{D1290F2F-0D82-5622-BAA1-5E145182E9E9}"/>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14588" r="-2" b="9634"/>
          <a:stretch/>
        </p:blipFill>
        <p:spPr bwMode="auto">
          <a:xfrm>
            <a:off x="5171033" y="633618"/>
            <a:ext cx="2651760" cy="2679192"/>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F5685F1A-F481-B72D-939A-ECDDFCE03DEF}"/>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2" b="24222"/>
          <a:stretch/>
        </p:blipFill>
        <p:spPr bwMode="auto">
          <a:xfrm>
            <a:off x="5171033" y="3450349"/>
            <a:ext cx="2651760" cy="2679192"/>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a:extLst>
              <a:ext uri="{FF2B5EF4-FFF2-40B4-BE49-F238E27FC236}">
                <a16:creationId xmlns:a16="http://schemas.microsoft.com/office/drawing/2014/main" id="{DBE3B786-1384-02FD-5D67-E85124E00D6E}"/>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939" r="7323" b="1"/>
          <a:stretch/>
        </p:blipFill>
        <p:spPr bwMode="auto">
          <a:xfrm>
            <a:off x="8001000" y="633616"/>
            <a:ext cx="3781427" cy="5495925"/>
          </a:xfrm>
          <a:prstGeom prst="rect">
            <a:avLst/>
          </a:prstGeom>
          <a:noFill/>
          <a:extLst>
            <a:ext uri="{909E8E84-426E-40DD-AFC4-6F175D3DCCD1}">
              <a14:hiddenFill xmlns:a14="http://schemas.microsoft.com/office/drawing/2010/main">
                <a:solidFill>
                  <a:srgbClr val="FFFFFF"/>
                </a:solidFill>
              </a14:hiddenFill>
            </a:ext>
          </a:extLst>
        </p:spPr>
      </p:pic>
      <p:sp>
        <p:nvSpPr>
          <p:cNvPr id="5" name="Date Placeholder 4">
            <a:extLst>
              <a:ext uri="{FF2B5EF4-FFF2-40B4-BE49-F238E27FC236}">
                <a16:creationId xmlns:a16="http://schemas.microsoft.com/office/drawing/2014/main" id="{2F6671EF-E85E-069D-5C82-DC0289115BD9}"/>
              </a:ext>
            </a:extLst>
          </p:cNvPr>
          <p:cNvSpPr>
            <a:spLocks noGrp="1"/>
          </p:cNvSpPr>
          <p:nvPr>
            <p:ph type="dt" sz="half" idx="10"/>
          </p:nvPr>
        </p:nvSpPr>
        <p:spPr>
          <a:xfrm>
            <a:off x="838200" y="6356350"/>
            <a:ext cx="2743200" cy="365125"/>
          </a:xfrm>
        </p:spPr>
        <p:txBody>
          <a:bodyPr>
            <a:normAutofit/>
          </a:bodyPr>
          <a:lstStyle/>
          <a:p>
            <a:pPr>
              <a:spcAft>
                <a:spcPts val="600"/>
              </a:spcAft>
            </a:pPr>
            <a:fld id="{D602CEFC-BF09-42BD-A87E-A944322271DF}" type="datetime1">
              <a:rPr lang="en-US" smtClean="0">
                <a:solidFill>
                  <a:schemeClr val="tx1">
                    <a:lumMod val="50000"/>
                    <a:lumOff val="50000"/>
                  </a:schemeClr>
                </a:solidFill>
              </a:rPr>
              <a:pPr>
                <a:spcAft>
                  <a:spcPts val="600"/>
                </a:spcAft>
              </a:pPr>
              <a:t>2/11/2025</a:t>
            </a:fld>
            <a:endParaRPr lang="en-US">
              <a:solidFill>
                <a:schemeClr val="tx1">
                  <a:lumMod val="50000"/>
                  <a:lumOff val="50000"/>
                </a:schemeClr>
              </a:solidFill>
            </a:endParaRPr>
          </a:p>
        </p:txBody>
      </p:sp>
      <p:sp>
        <p:nvSpPr>
          <p:cNvPr id="4" name="Slide Number Placeholder 3">
            <a:extLst>
              <a:ext uri="{FF2B5EF4-FFF2-40B4-BE49-F238E27FC236}">
                <a16:creationId xmlns:a16="http://schemas.microsoft.com/office/drawing/2014/main" id="{C0D12967-F893-AFF4-C7C9-07F90F33C8EB}"/>
              </a:ext>
            </a:extLst>
          </p:cNvPr>
          <p:cNvSpPr>
            <a:spLocks noGrp="1"/>
          </p:cNvSpPr>
          <p:nvPr>
            <p:ph type="sldNum" sz="quarter" idx="12"/>
          </p:nvPr>
        </p:nvSpPr>
        <p:spPr>
          <a:xfrm>
            <a:off x="8610600" y="6356350"/>
            <a:ext cx="2743200" cy="365125"/>
          </a:xfrm>
        </p:spPr>
        <p:txBody>
          <a:bodyPr>
            <a:normAutofit/>
          </a:bodyPr>
          <a:lstStyle/>
          <a:p>
            <a:pPr>
              <a:spcAft>
                <a:spcPts val="600"/>
              </a:spcAft>
            </a:pPr>
            <a:fld id="{330EA680-D336-4FF7-8B7A-9848BB0A1C32}" type="slidenum">
              <a:rPr lang="en-US" smtClean="0">
                <a:solidFill>
                  <a:schemeClr val="tx1">
                    <a:lumMod val="50000"/>
                    <a:lumOff val="50000"/>
                  </a:schemeClr>
                </a:solidFill>
              </a:rPr>
              <a:pPr>
                <a:spcAft>
                  <a:spcPts val="600"/>
                </a:spcAft>
              </a:pPr>
              <a:t>26</a:t>
            </a:fld>
            <a:endParaRPr lang="en-US">
              <a:solidFill>
                <a:schemeClr val="tx1">
                  <a:lumMod val="50000"/>
                  <a:lumOff val="50000"/>
                </a:schemeClr>
              </a:solidFill>
            </a:endParaRPr>
          </a:p>
        </p:txBody>
      </p:sp>
    </p:spTree>
    <p:extLst>
      <p:ext uri="{BB962C8B-B14F-4D97-AF65-F5344CB8AC3E}">
        <p14:creationId xmlns:p14="http://schemas.microsoft.com/office/powerpoint/2010/main" val="9605212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89A320C9-9735-4D13-8279-C1C6748413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Rectangle 13">
            <a:extLst>
              <a:ext uri="{FF2B5EF4-FFF2-40B4-BE49-F238E27FC236}">
                <a16:creationId xmlns:a16="http://schemas.microsoft.com/office/drawing/2014/main" id="{92544CF4-9B52-4A7B-A4B3-88C72729B7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7126"/>
            <a:ext cx="11167447" cy="2018806"/>
          </a:xfrm>
          <a:prstGeom prst="rect">
            <a:avLst/>
          </a:prstGeom>
          <a:ln w="9525">
            <a:solidFill>
              <a:srgbClr val="DEDEDE"/>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6" name="Rectangle 15">
            <a:extLst>
              <a:ext uri="{FF2B5EF4-FFF2-40B4-BE49-F238E27FC236}">
                <a16:creationId xmlns:a16="http://schemas.microsoft.com/office/drawing/2014/main" id="{E75862C5-5C00-4421-BC7B-9B7B86DBC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B3F5A2E-7720-BA46-1432-A42B3D7D4781}"/>
              </a:ext>
            </a:extLst>
          </p:cNvPr>
          <p:cNvSpPr>
            <a:spLocks noGrp="1"/>
          </p:cNvSpPr>
          <p:nvPr>
            <p:ph type="title"/>
          </p:nvPr>
        </p:nvSpPr>
        <p:spPr>
          <a:xfrm>
            <a:off x="1115568" y="548640"/>
            <a:ext cx="10168128" cy="1179576"/>
          </a:xfrm>
        </p:spPr>
        <p:txBody>
          <a:bodyPr vert="horz" lIns="91440" tIns="45720" rIns="91440" bIns="45720" rtlCol="0" anchor="ctr">
            <a:normAutofit/>
          </a:bodyPr>
          <a:lstStyle/>
          <a:p>
            <a:r>
              <a:rPr lang="en-US" sz="3700" kern="1200" dirty="0">
                <a:solidFill>
                  <a:schemeClr val="tx1"/>
                </a:solidFill>
                <a:latin typeface="+mj-lt"/>
                <a:ea typeface="+mj-ea"/>
                <a:cs typeface="+mj-cs"/>
              </a:rPr>
              <a:t>Activities for Phase 4</a:t>
            </a:r>
            <a:br>
              <a:rPr lang="en-US" sz="3700" kern="1200" dirty="0">
                <a:solidFill>
                  <a:schemeClr val="tx1"/>
                </a:solidFill>
                <a:latin typeface="+mj-lt"/>
                <a:ea typeface="+mj-ea"/>
                <a:cs typeface="+mj-cs"/>
              </a:rPr>
            </a:br>
            <a:r>
              <a:rPr lang="en-US" sz="2400" kern="1200" dirty="0">
                <a:solidFill>
                  <a:schemeClr val="tx1"/>
                </a:solidFill>
                <a:latin typeface="+mj-lt"/>
                <a:ea typeface="+mj-ea"/>
                <a:cs typeface="+mj-cs"/>
              </a:rPr>
              <a:t>(Components and Libraries)</a:t>
            </a:r>
            <a:endParaRPr lang="en-US" sz="3700" kern="1200" dirty="0">
              <a:solidFill>
                <a:schemeClr val="tx1"/>
              </a:solidFill>
              <a:latin typeface="+mj-lt"/>
              <a:ea typeface="+mj-ea"/>
              <a:cs typeface="+mj-cs"/>
            </a:endParaRPr>
          </a:p>
        </p:txBody>
      </p:sp>
      <p:sp>
        <p:nvSpPr>
          <p:cNvPr id="18" name="Rectangle 17">
            <a:extLst>
              <a:ext uri="{FF2B5EF4-FFF2-40B4-BE49-F238E27FC236}">
                <a16:creationId xmlns:a16="http://schemas.microsoft.com/office/drawing/2014/main" id="{089440EF-9BE9-4AE9-8C28-00B02296CD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Text Placeholder 2">
            <a:extLst>
              <a:ext uri="{FF2B5EF4-FFF2-40B4-BE49-F238E27FC236}">
                <a16:creationId xmlns:a16="http://schemas.microsoft.com/office/drawing/2014/main" id="{BA9C1898-77AF-DE81-CDDA-52A79691EBFB}"/>
              </a:ext>
            </a:extLst>
          </p:cNvPr>
          <p:cNvSpPr>
            <a:spLocks/>
          </p:cNvSpPr>
          <p:nvPr/>
        </p:nvSpPr>
        <p:spPr>
          <a:xfrm>
            <a:off x="1115568" y="2476309"/>
            <a:ext cx="4987356" cy="498971"/>
          </a:xfrm>
          <a:prstGeom prst="rect">
            <a:avLst/>
          </a:prstGeom>
        </p:spPr>
        <p:txBody>
          <a:bodyPr/>
          <a:lstStyle/>
          <a:p>
            <a:pPr defTabSz="877824">
              <a:spcAft>
                <a:spcPts val="600"/>
              </a:spcAft>
            </a:pPr>
            <a:r>
              <a:rPr lang="en-US" sz="2800" kern="1200" dirty="0">
                <a:solidFill>
                  <a:schemeClr val="tx1"/>
                </a:solidFill>
                <a:latin typeface="+mn-lt"/>
                <a:ea typeface="+mn-ea"/>
                <a:cs typeface="Calibri" panose="020F0502020204030204"/>
              </a:rPr>
              <a:t>Components introduced :</a:t>
            </a:r>
            <a:endParaRPr lang="en-US" sz="3200" dirty="0">
              <a:cs typeface="Calibri" panose="020F0502020204030204"/>
            </a:endParaRPr>
          </a:p>
        </p:txBody>
      </p:sp>
      <p:sp>
        <p:nvSpPr>
          <p:cNvPr id="4" name="Content Placeholder 3">
            <a:extLst>
              <a:ext uri="{FF2B5EF4-FFF2-40B4-BE49-F238E27FC236}">
                <a16:creationId xmlns:a16="http://schemas.microsoft.com/office/drawing/2014/main" id="{CB55FEFC-8360-F310-848B-68A741C3D35D}"/>
              </a:ext>
            </a:extLst>
          </p:cNvPr>
          <p:cNvSpPr>
            <a:spLocks/>
          </p:cNvSpPr>
          <p:nvPr/>
        </p:nvSpPr>
        <p:spPr>
          <a:xfrm>
            <a:off x="1115568" y="3049933"/>
            <a:ext cx="4987356" cy="3169891"/>
          </a:xfrm>
          <a:prstGeom prst="rect">
            <a:avLst/>
          </a:prstGeom>
        </p:spPr>
        <p:txBody>
          <a:bodyPr/>
          <a:lstStyle/>
          <a:p>
            <a:pPr marL="267462" indent="-285750" defTabSz="877824">
              <a:spcAft>
                <a:spcPts val="600"/>
              </a:spcAft>
              <a:buFont typeface="Arial" panose="020B0604020202020204" pitchFamily="34" charset="0"/>
              <a:buChar char="•"/>
            </a:pPr>
            <a:r>
              <a:rPr lang="en-US" sz="2200" kern="1200" dirty="0">
                <a:solidFill>
                  <a:schemeClr val="tx1"/>
                </a:solidFill>
                <a:latin typeface="+mn-lt"/>
                <a:ea typeface="+mn-ea"/>
                <a:cs typeface="Calibri" panose="020F0502020204030204"/>
              </a:rPr>
              <a:t>RC522 RFID Module</a:t>
            </a:r>
          </a:p>
          <a:p>
            <a:pPr marL="267462" indent="-285750" defTabSz="877824">
              <a:spcAft>
                <a:spcPts val="600"/>
              </a:spcAft>
              <a:buFont typeface="Arial" panose="020B0604020202020204" pitchFamily="34" charset="0"/>
              <a:buChar char="•"/>
            </a:pPr>
            <a:r>
              <a:rPr lang="en-US" sz="2200" kern="1200" dirty="0">
                <a:solidFill>
                  <a:schemeClr val="tx1"/>
                </a:solidFill>
                <a:latin typeface="+mn-lt"/>
                <a:ea typeface="+mn-ea"/>
                <a:cs typeface="Calibri" panose="020F0502020204030204"/>
              </a:rPr>
              <a:t>ESP8266</a:t>
            </a:r>
          </a:p>
          <a:p>
            <a:pPr marL="267462" indent="-285750" defTabSz="877824">
              <a:spcAft>
                <a:spcPts val="600"/>
              </a:spcAft>
              <a:buFont typeface="Arial" panose="020B0604020202020204" pitchFamily="34" charset="0"/>
              <a:buChar char="•"/>
            </a:pPr>
            <a:r>
              <a:rPr lang="en-US" sz="2200" kern="1200" dirty="0">
                <a:solidFill>
                  <a:schemeClr val="tx1"/>
                </a:solidFill>
                <a:latin typeface="+mn-lt"/>
                <a:ea typeface="+mn-ea"/>
                <a:cs typeface="Calibri" panose="020F0502020204030204"/>
              </a:rPr>
              <a:t>RFID Tags</a:t>
            </a:r>
          </a:p>
          <a:p>
            <a:pPr marL="267462" indent="-285750" defTabSz="877824">
              <a:spcAft>
                <a:spcPts val="600"/>
              </a:spcAft>
              <a:buFont typeface="Arial" panose="020B0604020202020204" pitchFamily="34" charset="0"/>
              <a:buChar char="•"/>
            </a:pPr>
            <a:r>
              <a:rPr lang="en-US" sz="2200" kern="1200" dirty="0">
                <a:solidFill>
                  <a:schemeClr val="tx1"/>
                </a:solidFill>
                <a:latin typeface="+mn-lt"/>
                <a:ea typeface="+mn-ea"/>
                <a:cs typeface="Calibri" panose="020F0502020204030204"/>
              </a:rPr>
              <a:t>Wires</a:t>
            </a:r>
          </a:p>
        </p:txBody>
      </p:sp>
      <p:sp>
        <p:nvSpPr>
          <p:cNvPr id="5" name="Text Placeholder 4">
            <a:extLst>
              <a:ext uri="{FF2B5EF4-FFF2-40B4-BE49-F238E27FC236}">
                <a16:creationId xmlns:a16="http://schemas.microsoft.com/office/drawing/2014/main" id="{662AB57A-D292-057F-48DB-FA010E2C6C7D}"/>
              </a:ext>
            </a:extLst>
          </p:cNvPr>
          <p:cNvSpPr>
            <a:spLocks/>
          </p:cNvSpPr>
          <p:nvPr/>
        </p:nvSpPr>
        <p:spPr>
          <a:xfrm>
            <a:off x="6271779" y="2476309"/>
            <a:ext cx="5011917" cy="498971"/>
          </a:xfrm>
          <a:prstGeom prst="rect">
            <a:avLst/>
          </a:prstGeom>
        </p:spPr>
        <p:txBody>
          <a:bodyPr/>
          <a:lstStyle/>
          <a:p>
            <a:pPr defTabSz="877824">
              <a:spcAft>
                <a:spcPts val="600"/>
              </a:spcAft>
            </a:pPr>
            <a:r>
              <a:rPr lang="en-CA" sz="2800" kern="1200" dirty="0">
                <a:solidFill>
                  <a:schemeClr val="tx1"/>
                </a:solidFill>
                <a:latin typeface="+mn-lt"/>
                <a:ea typeface="+mn-ea"/>
                <a:cs typeface="+mn-cs"/>
              </a:rPr>
              <a:t>Libraries imported:</a:t>
            </a:r>
            <a:endParaRPr lang="en-CA" sz="3200" dirty="0"/>
          </a:p>
        </p:txBody>
      </p:sp>
      <p:sp>
        <p:nvSpPr>
          <p:cNvPr id="6" name="Content Placeholder 5">
            <a:extLst>
              <a:ext uri="{FF2B5EF4-FFF2-40B4-BE49-F238E27FC236}">
                <a16:creationId xmlns:a16="http://schemas.microsoft.com/office/drawing/2014/main" id="{F96A9C6F-4B78-29BD-B60C-6325A678D6F1}"/>
              </a:ext>
            </a:extLst>
          </p:cNvPr>
          <p:cNvSpPr>
            <a:spLocks/>
          </p:cNvSpPr>
          <p:nvPr/>
        </p:nvSpPr>
        <p:spPr>
          <a:xfrm>
            <a:off x="6271779" y="3049934"/>
            <a:ext cx="5011917" cy="2784064"/>
          </a:xfrm>
          <a:prstGeom prst="rect">
            <a:avLst/>
          </a:prstGeom>
        </p:spPr>
        <p:txBody>
          <a:bodyPr/>
          <a:lstStyle/>
          <a:p>
            <a:pPr defTabSz="877824">
              <a:spcAft>
                <a:spcPts val="600"/>
              </a:spcAft>
            </a:pPr>
            <a:r>
              <a:rPr lang="en-CA" sz="2200" dirty="0"/>
              <a:t>Python:</a:t>
            </a:r>
          </a:p>
          <a:p>
            <a:pPr marL="342900" indent="-342900" defTabSz="877824">
              <a:spcAft>
                <a:spcPts val="600"/>
              </a:spcAft>
              <a:buFont typeface="Arial" panose="020B0604020202020204" pitchFamily="34" charset="0"/>
              <a:buChar char="•"/>
            </a:pPr>
            <a:r>
              <a:rPr lang="en-CA" sz="2000" dirty="0"/>
              <a:t>SQLite3</a:t>
            </a:r>
          </a:p>
          <a:p>
            <a:pPr defTabSz="877824">
              <a:spcAft>
                <a:spcPts val="600"/>
              </a:spcAft>
            </a:pPr>
            <a:endParaRPr lang="en-CA" sz="2200" dirty="0"/>
          </a:p>
          <a:p>
            <a:pPr defTabSz="877824">
              <a:spcAft>
                <a:spcPts val="600"/>
              </a:spcAft>
            </a:pPr>
            <a:r>
              <a:rPr lang="en-CA" sz="2200" dirty="0"/>
              <a:t>Arduino:</a:t>
            </a:r>
          </a:p>
          <a:p>
            <a:pPr marL="342900" indent="-342900" defTabSz="877824">
              <a:spcAft>
                <a:spcPts val="600"/>
              </a:spcAft>
              <a:buFont typeface="Arial" panose="020B0604020202020204" pitchFamily="34" charset="0"/>
              <a:buChar char="•"/>
            </a:pPr>
            <a:r>
              <a:rPr lang="en-CA" sz="2000" dirty="0" err="1"/>
              <a:t>SPI.h</a:t>
            </a:r>
            <a:endParaRPr lang="en-CA" sz="2000" dirty="0"/>
          </a:p>
          <a:p>
            <a:pPr marL="342900" indent="-342900" defTabSz="877824">
              <a:spcAft>
                <a:spcPts val="600"/>
              </a:spcAft>
              <a:buFont typeface="Arial" panose="020B0604020202020204" pitchFamily="34" charset="0"/>
              <a:buChar char="•"/>
            </a:pPr>
            <a:r>
              <a:rPr lang="en-CA" sz="2000" dirty="0"/>
              <a:t>MFRC522.h</a:t>
            </a:r>
          </a:p>
        </p:txBody>
      </p:sp>
      <p:sp>
        <p:nvSpPr>
          <p:cNvPr id="7" name="Slide Number Placeholder 6">
            <a:extLst>
              <a:ext uri="{FF2B5EF4-FFF2-40B4-BE49-F238E27FC236}">
                <a16:creationId xmlns:a16="http://schemas.microsoft.com/office/drawing/2014/main" id="{BA6A964B-C586-7252-1BB7-322968494724}"/>
              </a:ext>
            </a:extLst>
          </p:cNvPr>
          <p:cNvSpPr>
            <a:spLocks noGrp="1"/>
          </p:cNvSpPr>
          <p:nvPr>
            <p:ph type="sldNum" sz="quarter" idx="12"/>
          </p:nvPr>
        </p:nvSpPr>
        <p:spPr/>
        <p:txBody>
          <a:bodyPr/>
          <a:lstStyle/>
          <a:p>
            <a:fld id="{330EA680-D336-4FF7-8B7A-9848BB0A1C32}" type="slidenum">
              <a:rPr lang="en-US" smtClean="0"/>
              <a:t>27</a:t>
            </a:fld>
            <a:endParaRPr lang="en-US"/>
          </a:p>
        </p:txBody>
      </p:sp>
      <p:sp>
        <p:nvSpPr>
          <p:cNvPr id="8" name="Date Placeholder 7">
            <a:extLst>
              <a:ext uri="{FF2B5EF4-FFF2-40B4-BE49-F238E27FC236}">
                <a16:creationId xmlns:a16="http://schemas.microsoft.com/office/drawing/2014/main" id="{32A6FBA8-C7F4-1EBE-073D-59CA4354F87A}"/>
              </a:ext>
            </a:extLst>
          </p:cNvPr>
          <p:cNvSpPr>
            <a:spLocks noGrp="1"/>
          </p:cNvSpPr>
          <p:nvPr>
            <p:ph type="dt" sz="half" idx="10"/>
          </p:nvPr>
        </p:nvSpPr>
        <p:spPr/>
        <p:txBody>
          <a:bodyPr/>
          <a:lstStyle/>
          <a:p>
            <a:fld id="{51CE2C50-EB9A-4AEB-9C70-4DE756E3810D}" type="datetime1">
              <a:rPr lang="en-US" smtClean="0"/>
              <a:t>2/11/2025</a:t>
            </a:fld>
            <a:endParaRPr lang="en-US"/>
          </a:p>
        </p:txBody>
      </p:sp>
    </p:spTree>
    <p:extLst>
      <p:ext uri="{BB962C8B-B14F-4D97-AF65-F5344CB8AC3E}">
        <p14:creationId xmlns:p14="http://schemas.microsoft.com/office/powerpoint/2010/main" val="23391378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7" name="Rectangle 16">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9" name="Rectangle 18">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3E07FDD-E882-7A34-AC80-92726E32B236}"/>
              </a:ext>
            </a:extLst>
          </p:cNvPr>
          <p:cNvSpPr>
            <a:spLocks noGrp="1"/>
          </p:cNvSpPr>
          <p:nvPr>
            <p:ph type="title"/>
          </p:nvPr>
        </p:nvSpPr>
        <p:spPr>
          <a:xfrm>
            <a:off x="1115568" y="548640"/>
            <a:ext cx="10168128" cy="1179576"/>
          </a:xfrm>
        </p:spPr>
        <p:txBody>
          <a:bodyPr>
            <a:normAutofit/>
          </a:bodyPr>
          <a:lstStyle/>
          <a:p>
            <a:r>
              <a:rPr lang="en-US" sz="3700" dirty="0">
                <a:cs typeface="Calibri Light"/>
              </a:rPr>
              <a:t>Activities for Phase 4 </a:t>
            </a:r>
            <a:br>
              <a:rPr lang="en-US" sz="3700" dirty="0">
                <a:cs typeface="Calibri Light"/>
              </a:rPr>
            </a:br>
            <a:r>
              <a:rPr lang="en-US" sz="2400" dirty="0">
                <a:cs typeface="Calibri Light"/>
              </a:rPr>
              <a:t>(Breadboard)</a:t>
            </a:r>
            <a:endParaRPr lang="en-US" sz="3700" dirty="0"/>
          </a:p>
        </p:txBody>
      </p:sp>
      <p:sp>
        <p:nvSpPr>
          <p:cNvPr id="21" name="Rectangle 20">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1F98AD9F-4B5B-8A66-9DD6-DA7757F0A0AD}"/>
              </a:ext>
            </a:extLst>
          </p:cNvPr>
          <p:cNvSpPr>
            <a:spLocks noGrp="1"/>
          </p:cNvSpPr>
          <p:nvPr>
            <p:ph idx="1"/>
          </p:nvPr>
        </p:nvSpPr>
        <p:spPr>
          <a:xfrm>
            <a:off x="626851" y="2481943"/>
            <a:ext cx="5784110" cy="3695020"/>
          </a:xfrm>
        </p:spPr>
        <p:txBody>
          <a:bodyPr vert="horz" lIns="91440" tIns="45720" rIns="91440" bIns="45720" rtlCol="0">
            <a:normAutofit/>
          </a:bodyPr>
          <a:lstStyle/>
          <a:p>
            <a:r>
              <a:rPr lang="en-US" sz="2200" dirty="0">
                <a:cs typeface="Calibri"/>
              </a:rPr>
              <a:t>The values of the RFID Tags are being read by an RFID reader that’s connected to the ESP8266. </a:t>
            </a:r>
          </a:p>
          <a:p>
            <a:r>
              <a:rPr lang="en-US" sz="2200" dirty="0">
                <a:cs typeface="Calibri"/>
              </a:rPr>
              <a:t>The data is sent to the application through the ESP8266 using the MQTT protocol.</a:t>
            </a:r>
          </a:p>
        </p:txBody>
      </p:sp>
      <p:sp>
        <p:nvSpPr>
          <p:cNvPr id="5" name="Date Placeholder 4">
            <a:extLst>
              <a:ext uri="{FF2B5EF4-FFF2-40B4-BE49-F238E27FC236}">
                <a16:creationId xmlns:a16="http://schemas.microsoft.com/office/drawing/2014/main" id="{9470AA47-32B8-F169-2C3F-85F23139D0DB}"/>
              </a:ext>
            </a:extLst>
          </p:cNvPr>
          <p:cNvSpPr>
            <a:spLocks noGrp="1"/>
          </p:cNvSpPr>
          <p:nvPr>
            <p:ph type="dt" sz="half" idx="10"/>
          </p:nvPr>
        </p:nvSpPr>
        <p:spPr>
          <a:xfrm>
            <a:off x="1115568" y="6356350"/>
            <a:ext cx="2743200" cy="365125"/>
          </a:xfrm>
        </p:spPr>
        <p:txBody>
          <a:bodyPr>
            <a:normAutofit/>
          </a:bodyPr>
          <a:lstStyle/>
          <a:p>
            <a:pPr>
              <a:spcAft>
                <a:spcPts val="600"/>
              </a:spcAft>
            </a:pPr>
            <a:fld id="{2989FE50-D75F-4E97-91E2-DBFBC715BABC}" type="datetime1">
              <a:rPr lang="en-US">
                <a:solidFill>
                  <a:schemeClr val="tx1">
                    <a:lumMod val="50000"/>
                    <a:lumOff val="50000"/>
                  </a:schemeClr>
                </a:solidFill>
              </a:rPr>
              <a:pPr>
                <a:spcAft>
                  <a:spcPts val="600"/>
                </a:spcAft>
              </a:pPr>
              <a:t>2/11/2025</a:t>
            </a:fld>
            <a:endParaRPr lang="en-US">
              <a:solidFill>
                <a:schemeClr val="tx1">
                  <a:lumMod val="50000"/>
                  <a:lumOff val="50000"/>
                </a:schemeClr>
              </a:solidFill>
            </a:endParaRPr>
          </a:p>
        </p:txBody>
      </p:sp>
      <p:sp>
        <p:nvSpPr>
          <p:cNvPr id="4" name="Slide Number Placeholder 3">
            <a:extLst>
              <a:ext uri="{FF2B5EF4-FFF2-40B4-BE49-F238E27FC236}">
                <a16:creationId xmlns:a16="http://schemas.microsoft.com/office/drawing/2014/main" id="{AAD0BA94-262F-FDFE-7054-9B5980BB2DC5}"/>
              </a:ext>
            </a:extLst>
          </p:cNvPr>
          <p:cNvSpPr>
            <a:spLocks noGrp="1"/>
          </p:cNvSpPr>
          <p:nvPr>
            <p:ph type="sldNum" sz="quarter" idx="12"/>
          </p:nvPr>
        </p:nvSpPr>
        <p:spPr>
          <a:xfrm>
            <a:off x="8540496" y="6356350"/>
            <a:ext cx="2743200" cy="365125"/>
          </a:xfrm>
        </p:spPr>
        <p:txBody>
          <a:bodyPr>
            <a:normAutofit/>
          </a:bodyPr>
          <a:lstStyle/>
          <a:p>
            <a:pPr>
              <a:spcAft>
                <a:spcPts val="600"/>
              </a:spcAft>
            </a:pPr>
            <a:fld id="{330EA680-D336-4FF7-8B7A-9848BB0A1C32}" type="slidenum">
              <a:rPr lang="en-US">
                <a:solidFill>
                  <a:schemeClr val="tx1">
                    <a:lumMod val="50000"/>
                    <a:lumOff val="50000"/>
                  </a:schemeClr>
                </a:solidFill>
              </a:rPr>
              <a:pPr>
                <a:spcAft>
                  <a:spcPts val="600"/>
                </a:spcAft>
              </a:pPr>
              <a:t>28</a:t>
            </a:fld>
            <a:endParaRPr lang="en-US">
              <a:solidFill>
                <a:schemeClr val="tx1">
                  <a:lumMod val="50000"/>
                  <a:lumOff val="50000"/>
                </a:schemeClr>
              </a:solidFill>
            </a:endParaRPr>
          </a:p>
        </p:txBody>
      </p:sp>
      <p:pic>
        <p:nvPicPr>
          <p:cNvPr id="6" name="Picture 2">
            <a:extLst>
              <a:ext uri="{FF2B5EF4-FFF2-40B4-BE49-F238E27FC236}">
                <a16:creationId xmlns:a16="http://schemas.microsoft.com/office/drawing/2014/main" id="{A459440C-BC6F-853F-22A4-4EA880BF1DAB}"/>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2" b="24222"/>
          <a:stretch/>
        </p:blipFill>
        <p:spPr bwMode="auto">
          <a:xfrm>
            <a:off x="6531429" y="2849623"/>
            <a:ext cx="2420202" cy="2445239"/>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a:extLst>
              <a:ext uri="{FF2B5EF4-FFF2-40B4-BE49-F238E27FC236}">
                <a16:creationId xmlns:a16="http://schemas.microsoft.com/office/drawing/2014/main" id="{E60488CB-63DF-E4AD-7F99-EFDEF4D36768}"/>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7658" t="21333" r="11540" b="7315"/>
          <a:stretch/>
        </p:blipFill>
        <p:spPr bwMode="auto">
          <a:xfrm>
            <a:off x="9635572" y="2843597"/>
            <a:ext cx="2087036" cy="24572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84091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B23FE733-F95B-4DF6-AFC5-BEEB3577C4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9" name="Rectangle 18">
            <a:extLst>
              <a:ext uri="{FF2B5EF4-FFF2-40B4-BE49-F238E27FC236}">
                <a16:creationId xmlns:a16="http://schemas.microsoft.com/office/drawing/2014/main" id="{9080D120-BD54-46E1-BA37-82F5E8089E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9573" y="633619"/>
            <a:ext cx="6852464" cy="5495925"/>
          </a:xfrm>
          <a:prstGeom prst="rect">
            <a:avLst/>
          </a:prstGeom>
          <a:ln w="9525">
            <a:solidFill>
              <a:srgbClr val="DEDEDE"/>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3E07FDD-E882-7A34-AC80-92726E32B236}"/>
              </a:ext>
            </a:extLst>
          </p:cNvPr>
          <p:cNvSpPr>
            <a:spLocks noGrp="1"/>
          </p:cNvSpPr>
          <p:nvPr>
            <p:ph type="title"/>
          </p:nvPr>
        </p:nvSpPr>
        <p:spPr>
          <a:xfrm>
            <a:off x="838196" y="978408"/>
            <a:ext cx="6007608" cy="1106424"/>
          </a:xfrm>
        </p:spPr>
        <p:txBody>
          <a:bodyPr>
            <a:normAutofit/>
          </a:bodyPr>
          <a:lstStyle/>
          <a:p>
            <a:r>
              <a:rPr lang="en-US" sz="3200" dirty="0">
                <a:cs typeface="Calibri Light"/>
              </a:rPr>
              <a:t>Activities for Phase 4</a:t>
            </a:r>
            <a:br>
              <a:rPr lang="en-US" sz="2800" dirty="0">
                <a:cs typeface="Calibri Light"/>
              </a:rPr>
            </a:br>
            <a:r>
              <a:rPr lang="en-US" sz="2400" dirty="0">
                <a:cs typeface="Calibri Light"/>
              </a:rPr>
              <a:t>(Dashboard)</a:t>
            </a:r>
            <a:endParaRPr lang="en-US" sz="2800" dirty="0">
              <a:cs typeface="Calibri Light"/>
            </a:endParaRPr>
          </a:p>
        </p:txBody>
      </p:sp>
      <p:sp>
        <p:nvSpPr>
          <p:cNvPr id="21" name="Rectangle 20">
            <a:extLst>
              <a:ext uri="{FF2B5EF4-FFF2-40B4-BE49-F238E27FC236}">
                <a16:creationId xmlns:a16="http://schemas.microsoft.com/office/drawing/2014/main" id="{81D83946-74FA-498A-AC80-9926F041B5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565" y="1181536"/>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3" name="Rectangle 22">
            <a:extLst>
              <a:ext uri="{FF2B5EF4-FFF2-40B4-BE49-F238E27FC236}">
                <a16:creationId xmlns:a16="http://schemas.microsoft.com/office/drawing/2014/main" id="{5060D983-8B52-443A-8183-2A1DE0561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7454" y="2121408"/>
            <a:ext cx="5824728" cy="9144"/>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Content Placeholder 11">
            <a:extLst>
              <a:ext uri="{FF2B5EF4-FFF2-40B4-BE49-F238E27FC236}">
                <a16:creationId xmlns:a16="http://schemas.microsoft.com/office/drawing/2014/main" id="{F9D2C9E9-CEC1-01B9-5B32-867C024648CD}"/>
              </a:ext>
            </a:extLst>
          </p:cNvPr>
          <p:cNvSpPr>
            <a:spLocks noGrp="1"/>
          </p:cNvSpPr>
          <p:nvPr>
            <p:ph idx="1"/>
          </p:nvPr>
        </p:nvSpPr>
        <p:spPr>
          <a:xfrm>
            <a:off x="841244" y="2359152"/>
            <a:ext cx="6007608" cy="3429000"/>
          </a:xfrm>
        </p:spPr>
        <p:txBody>
          <a:bodyPr vert="horz" lIns="91440" tIns="45720" rIns="91440" bIns="45720" rtlCol="0">
            <a:normAutofit/>
          </a:bodyPr>
          <a:lstStyle/>
          <a:p>
            <a:r>
              <a:rPr lang="en-US" sz="2000" dirty="0">
                <a:cs typeface="Calibri"/>
              </a:rPr>
              <a:t>When no RFID tag has been tapped on the RFID reader yet, the information on the application will be set to default.</a:t>
            </a:r>
          </a:p>
          <a:p>
            <a:r>
              <a:rPr lang="en-US" sz="2000" dirty="0">
                <a:cs typeface="Calibri"/>
              </a:rPr>
              <a:t>Furthermore, when a tag that does not exist in the database is tapped, the information on the application will be set back to default.</a:t>
            </a:r>
          </a:p>
        </p:txBody>
      </p:sp>
      <p:pic>
        <p:nvPicPr>
          <p:cNvPr id="7" name="Picture 6">
            <a:extLst>
              <a:ext uri="{FF2B5EF4-FFF2-40B4-BE49-F238E27FC236}">
                <a16:creationId xmlns:a16="http://schemas.microsoft.com/office/drawing/2014/main" id="{8FA1409F-5E7F-71E6-E599-CEDBE2D157FB}"/>
              </a:ext>
            </a:extLst>
          </p:cNvPr>
          <p:cNvPicPr>
            <a:picLocks noChangeAspect="1"/>
          </p:cNvPicPr>
          <p:nvPr/>
        </p:nvPicPr>
        <p:blipFill>
          <a:blip r:embed="rId2"/>
          <a:stretch>
            <a:fillRect/>
          </a:stretch>
        </p:blipFill>
        <p:spPr>
          <a:xfrm>
            <a:off x="7610182" y="633619"/>
            <a:ext cx="4233672" cy="1651132"/>
          </a:xfrm>
          <a:prstGeom prst="rect">
            <a:avLst/>
          </a:prstGeom>
        </p:spPr>
      </p:pic>
      <p:pic>
        <p:nvPicPr>
          <p:cNvPr id="5" name="Picture 4">
            <a:extLst>
              <a:ext uri="{FF2B5EF4-FFF2-40B4-BE49-F238E27FC236}">
                <a16:creationId xmlns:a16="http://schemas.microsoft.com/office/drawing/2014/main" id="{37080F51-BE7C-C7FA-896C-97277BF116FE}"/>
              </a:ext>
            </a:extLst>
          </p:cNvPr>
          <p:cNvPicPr>
            <a:picLocks noChangeAspect="1"/>
          </p:cNvPicPr>
          <p:nvPr/>
        </p:nvPicPr>
        <p:blipFill>
          <a:blip r:embed="rId3"/>
          <a:stretch>
            <a:fillRect/>
          </a:stretch>
        </p:blipFill>
        <p:spPr>
          <a:xfrm>
            <a:off x="8890000" y="2432810"/>
            <a:ext cx="1682013" cy="3696734"/>
          </a:xfrm>
          <a:prstGeom prst="rect">
            <a:avLst/>
          </a:prstGeom>
        </p:spPr>
      </p:pic>
      <p:sp>
        <p:nvSpPr>
          <p:cNvPr id="6" name="Date Placeholder 5">
            <a:extLst>
              <a:ext uri="{FF2B5EF4-FFF2-40B4-BE49-F238E27FC236}">
                <a16:creationId xmlns:a16="http://schemas.microsoft.com/office/drawing/2014/main" id="{A1C7DBA4-C387-5B9D-B401-6275BC262570}"/>
              </a:ext>
            </a:extLst>
          </p:cNvPr>
          <p:cNvSpPr>
            <a:spLocks noGrp="1"/>
          </p:cNvSpPr>
          <p:nvPr>
            <p:ph type="dt" sz="half" idx="10"/>
          </p:nvPr>
        </p:nvSpPr>
        <p:spPr>
          <a:xfrm>
            <a:off x="838200" y="6356350"/>
            <a:ext cx="1892804" cy="365125"/>
          </a:xfrm>
        </p:spPr>
        <p:txBody>
          <a:bodyPr>
            <a:normAutofit/>
          </a:bodyPr>
          <a:lstStyle/>
          <a:p>
            <a:pPr>
              <a:spcAft>
                <a:spcPts val="600"/>
              </a:spcAft>
            </a:pPr>
            <a:fld id="{74C93E92-4396-46ED-BB9A-778364E9309C}" type="datetime1">
              <a:rPr lang="en-US">
                <a:solidFill>
                  <a:schemeClr val="tx1">
                    <a:lumMod val="50000"/>
                    <a:lumOff val="50000"/>
                  </a:schemeClr>
                </a:solidFill>
              </a:rPr>
              <a:pPr>
                <a:spcAft>
                  <a:spcPts val="600"/>
                </a:spcAft>
              </a:pPr>
              <a:t>2/11/2025</a:t>
            </a:fld>
            <a:endParaRPr lang="en-US">
              <a:solidFill>
                <a:schemeClr val="tx1">
                  <a:lumMod val="50000"/>
                  <a:lumOff val="50000"/>
                </a:schemeClr>
              </a:solidFill>
            </a:endParaRPr>
          </a:p>
        </p:txBody>
      </p:sp>
      <p:sp>
        <p:nvSpPr>
          <p:cNvPr id="4" name="Slide Number Placeholder 3">
            <a:extLst>
              <a:ext uri="{FF2B5EF4-FFF2-40B4-BE49-F238E27FC236}">
                <a16:creationId xmlns:a16="http://schemas.microsoft.com/office/drawing/2014/main" id="{BAB209F5-060E-4A2B-2939-3B839A956AB3}"/>
              </a:ext>
            </a:extLst>
          </p:cNvPr>
          <p:cNvSpPr>
            <a:spLocks noGrp="1"/>
          </p:cNvSpPr>
          <p:nvPr>
            <p:ph type="sldNum" sz="quarter" idx="12"/>
          </p:nvPr>
        </p:nvSpPr>
        <p:spPr>
          <a:xfrm>
            <a:off x="8610600" y="6356350"/>
            <a:ext cx="2743200" cy="365125"/>
          </a:xfrm>
        </p:spPr>
        <p:txBody>
          <a:bodyPr>
            <a:normAutofit/>
          </a:bodyPr>
          <a:lstStyle/>
          <a:p>
            <a:pPr>
              <a:spcAft>
                <a:spcPts val="600"/>
              </a:spcAft>
            </a:pPr>
            <a:fld id="{330EA680-D336-4FF7-8B7A-9848BB0A1C32}" type="slidenum">
              <a:rPr lang="en-US">
                <a:solidFill>
                  <a:schemeClr val="tx1">
                    <a:lumMod val="50000"/>
                    <a:lumOff val="50000"/>
                  </a:schemeClr>
                </a:solidFill>
              </a:rPr>
              <a:pPr>
                <a:spcAft>
                  <a:spcPts val="600"/>
                </a:spcAft>
              </a:pPr>
              <a:t>29</a:t>
            </a:fld>
            <a:endParaRPr lang="en-US">
              <a:solidFill>
                <a:schemeClr val="tx1">
                  <a:lumMod val="50000"/>
                  <a:lumOff val="50000"/>
                </a:schemeClr>
              </a:solidFill>
            </a:endParaRPr>
          </a:p>
        </p:txBody>
      </p:sp>
    </p:spTree>
    <p:extLst>
      <p:ext uri="{BB962C8B-B14F-4D97-AF65-F5344CB8AC3E}">
        <p14:creationId xmlns:p14="http://schemas.microsoft.com/office/powerpoint/2010/main" val="42705887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87230AC-AECB-0421-CED2-3AA1F1BB06DD}"/>
              </a:ext>
            </a:extLst>
          </p:cNvPr>
          <p:cNvSpPr>
            <a:spLocks noGrp="1"/>
          </p:cNvSpPr>
          <p:nvPr>
            <p:ph type="title"/>
          </p:nvPr>
        </p:nvSpPr>
        <p:spPr>
          <a:xfrm>
            <a:off x="1115568" y="548640"/>
            <a:ext cx="10168128" cy="1179576"/>
          </a:xfrm>
        </p:spPr>
        <p:txBody>
          <a:bodyPr>
            <a:normAutofit/>
          </a:bodyPr>
          <a:lstStyle/>
          <a:p>
            <a:r>
              <a:rPr lang="en-US" sz="4000">
                <a:cs typeface="Calibri Light"/>
              </a:rPr>
              <a:t>Project introduction</a:t>
            </a:r>
          </a:p>
        </p:txBody>
      </p:sp>
      <p:sp>
        <p:nvSpPr>
          <p:cNvPr id="14" name="Rectangle 13">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AB484BEC-8E2A-ECB7-2C70-E91AD7353EFD}"/>
              </a:ext>
            </a:extLst>
          </p:cNvPr>
          <p:cNvSpPr>
            <a:spLocks noGrp="1"/>
          </p:cNvSpPr>
          <p:nvPr>
            <p:ph idx="1"/>
          </p:nvPr>
        </p:nvSpPr>
        <p:spPr>
          <a:xfrm>
            <a:off x="1115568" y="2481943"/>
            <a:ext cx="10168128" cy="3695020"/>
          </a:xfrm>
        </p:spPr>
        <p:txBody>
          <a:bodyPr vert="horz" lIns="91440" tIns="45720" rIns="91440" bIns="45720" rtlCol="0">
            <a:normAutofit/>
          </a:bodyPr>
          <a:lstStyle/>
          <a:p>
            <a:r>
              <a:rPr lang="en-US" sz="2200" dirty="0">
                <a:cs typeface="Calibri"/>
              </a:rPr>
              <a:t>The goal of this project is to build and design a web-based IoT dashboard.</a:t>
            </a:r>
          </a:p>
          <a:p>
            <a:r>
              <a:rPr lang="en-US" sz="2200" dirty="0">
                <a:cs typeface="Calibri"/>
              </a:rPr>
              <a:t>The system is built using different technologies and devices we have learned in this course and implement them in one single system.  </a:t>
            </a:r>
          </a:p>
          <a:p>
            <a:r>
              <a:rPr lang="en-US" sz="2200" dirty="0">
                <a:cs typeface="Calibri"/>
              </a:rPr>
              <a:t>We utilized what we learned in this course to build an application that will capture data and make decisions based on the data.</a:t>
            </a:r>
          </a:p>
          <a:p>
            <a:endParaRPr lang="en-US" sz="2200" dirty="0">
              <a:cs typeface="Calibri"/>
            </a:endParaRPr>
          </a:p>
        </p:txBody>
      </p:sp>
      <p:sp>
        <p:nvSpPr>
          <p:cNvPr id="4" name="Slide Number Placeholder 3">
            <a:extLst>
              <a:ext uri="{FF2B5EF4-FFF2-40B4-BE49-F238E27FC236}">
                <a16:creationId xmlns:a16="http://schemas.microsoft.com/office/drawing/2014/main" id="{84AC1EBA-2338-6A22-8E21-53F30EE5270E}"/>
              </a:ext>
            </a:extLst>
          </p:cNvPr>
          <p:cNvSpPr>
            <a:spLocks noGrp="1"/>
          </p:cNvSpPr>
          <p:nvPr>
            <p:ph type="sldNum" sz="quarter" idx="12"/>
          </p:nvPr>
        </p:nvSpPr>
        <p:spPr/>
        <p:txBody>
          <a:bodyPr/>
          <a:lstStyle/>
          <a:p>
            <a:fld id="{330EA680-D336-4FF7-8B7A-9848BB0A1C32}" type="slidenum">
              <a:rPr lang="en-US" smtClean="0"/>
              <a:t>3</a:t>
            </a:fld>
            <a:endParaRPr lang="en-US"/>
          </a:p>
        </p:txBody>
      </p:sp>
      <p:sp>
        <p:nvSpPr>
          <p:cNvPr id="5" name="Date Placeholder 4">
            <a:extLst>
              <a:ext uri="{FF2B5EF4-FFF2-40B4-BE49-F238E27FC236}">
                <a16:creationId xmlns:a16="http://schemas.microsoft.com/office/drawing/2014/main" id="{579B45A3-07BD-B2A0-C8A9-E2AE88CC16EF}"/>
              </a:ext>
            </a:extLst>
          </p:cNvPr>
          <p:cNvSpPr>
            <a:spLocks noGrp="1"/>
          </p:cNvSpPr>
          <p:nvPr>
            <p:ph type="dt" sz="half" idx="10"/>
          </p:nvPr>
        </p:nvSpPr>
        <p:spPr/>
        <p:txBody>
          <a:bodyPr/>
          <a:lstStyle/>
          <a:p>
            <a:fld id="{D9F7A6EE-3340-4E4E-AA64-22FA3574C553}" type="datetime1">
              <a:rPr lang="en-US" smtClean="0"/>
              <a:t>2/11/2025</a:t>
            </a:fld>
            <a:endParaRPr lang="en-US"/>
          </a:p>
        </p:txBody>
      </p:sp>
    </p:spTree>
    <p:extLst>
      <p:ext uri="{BB962C8B-B14F-4D97-AF65-F5344CB8AC3E}">
        <p14:creationId xmlns:p14="http://schemas.microsoft.com/office/powerpoint/2010/main" val="53946389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44" name="Rectangle 1043">
            <a:extLst>
              <a:ext uri="{FF2B5EF4-FFF2-40B4-BE49-F238E27FC236}">
                <a16:creationId xmlns:a16="http://schemas.microsoft.com/office/drawing/2014/main" id="{26FF42C2-EA15-4154-B242-E98E88CED9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46" name="Rectangle 1045">
            <a:extLst>
              <a:ext uri="{FF2B5EF4-FFF2-40B4-BE49-F238E27FC236}">
                <a16:creationId xmlns:a16="http://schemas.microsoft.com/office/drawing/2014/main" id="{D79DE9F7-28C4-4856-BA57-D696E124C1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9575" y="633619"/>
            <a:ext cx="4927413" cy="5495925"/>
          </a:xfrm>
          <a:prstGeom prst="rect">
            <a:avLst/>
          </a:prstGeom>
          <a:ln w="9525">
            <a:solidFill>
              <a:srgbClr val="DEDEDE"/>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3E07FDD-E882-7A34-AC80-92726E32B236}"/>
              </a:ext>
            </a:extLst>
          </p:cNvPr>
          <p:cNvSpPr>
            <a:spLocks noGrp="1"/>
          </p:cNvSpPr>
          <p:nvPr>
            <p:ph type="title"/>
          </p:nvPr>
        </p:nvSpPr>
        <p:spPr>
          <a:xfrm>
            <a:off x="838199" y="978408"/>
            <a:ext cx="4056530" cy="1106424"/>
          </a:xfrm>
        </p:spPr>
        <p:txBody>
          <a:bodyPr>
            <a:normAutofit/>
          </a:bodyPr>
          <a:lstStyle/>
          <a:p>
            <a:r>
              <a:rPr lang="en-US" sz="2800" dirty="0">
                <a:cs typeface="Calibri Light"/>
              </a:rPr>
              <a:t>Activities for Phase 4</a:t>
            </a:r>
            <a:r>
              <a:rPr lang="en-US" sz="2400" dirty="0">
                <a:cs typeface="Calibri Light"/>
              </a:rPr>
              <a:t> </a:t>
            </a:r>
            <a:r>
              <a:rPr lang="en-US" sz="2000" dirty="0">
                <a:cs typeface="Calibri Light"/>
              </a:rPr>
              <a:t>(Const.)</a:t>
            </a:r>
            <a:br>
              <a:rPr lang="en-US" sz="2000" dirty="0">
                <a:cs typeface="Calibri Light"/>
              </a:rPr>
            </a:br>
            <a:r>
              <a:rPr lang="en-US" sz="2000" dirty="0">
                <a:cs typeface="Calibri Light"/>
              </a:rPr>
              <a:t>(Dashboard)</a:t>
            </a:r>
            <a:endParaRPr lang="en-US" sz="2400" dirty="0">
              <a:cs typeface="Calibri Light"/>
            </a:endParaRPr>
          </a:p>
        </p:txBody>
      </p:sp>
      <p:sp>
        <p:nvSpPr>
          <p:cNvPr id="1048" name="Rectangle 1047">
            <a:extLst>
              <a:ext uri="{FF2B5EF4-FFF2-40B4-BE49-F238E27FC236}">
                <a16:creationId xmlns:a16="http://schemas.microsoft.com/office/drawing/2014/main" id="{E1F9ED9C-121B-44C6-A308-5824769C40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567" y="117043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50" name="Rectangle 1049">
            <a:extLst>
              <a:ext uri="{FF2B5EF4-FFF2-40B4-BE49-F238E27FC236}">
                <a16:creationId xmlns:a16="http://schemas.microsoft.com/office/drawing/2014/main" id="{4A5F8185-F27B-4E99-A06C-007336FE3F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7459" y="2121408"/>
            <a:ext cx="395865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1F98AD9F-4B5B-8A66-9DD6-DA7757F0A0AD}"/>
              </a:ext>
            </a:extLst>
          </p:cNvPr>
          <p:cNvSpPr>
            <a:spLocks noGrp="1"/>
          </p:cNvSpPr>
          <p:nvPr>
            <p:ph idx="1"/>
          </p:nvPr>
        </p:nvSpPr>
        <p:spPr>
          <a:xfrm>
            <a:off x="838199" y="2359152"/>
            <a:ext cx="4056530" cy="3429000"/>
          </a:xfrm>
        </p:spPr>
        <p:txBody>
          <a:bodyPr vert="horz" lIns="91440" tIns="45720" rIns="91440" bIns="45720" rtlCol="0">
            <a:normAutofit/>
          </a:bodyPr>
          <a:lstStyle/>
          <a:p>
            <a:r>
              <a:rPr lang="en-US" sz="1800" dirty="0">
                <a:cs typeface="Calibri"/>
              </a:rPr>
              <a:t>After tapping a tag that is in the database, the information of that user will be displayed in the dashboard.</a:t>
            </a:r>
          </a:p>
          <a:p>
            <a:r>
              <a:rPr lang="en-US" sz="1800" dirty="0">
                <a:cs typeface="Calibri"/>
              </a:rPr>
              <a:t>Furthermore, an email will be sent to the user letting them know what time they have accessed the dashboard.</a:t>
            </a:r>
          </a:p>
          <a:p>
            <a:endParaRPr lang="en-US" sz="1800" dirty="0">
              <a:cs typeface="Calibri"/>
            </a:endParaRPr>
          </a:p>
          <a:p>
            <a:pPr marL="0" indent="0">
              <a:buNone/>
            </a:pPr>
            <a:endParaRPr lang="en-US" sz="1800" dirty="0">
              <a:cs typeface="Calibri"/>
            </a:endParaRPr>
          </a:p>
        </p:txBody>
      </p:sp>
      <p:pic>
        <p:nvPicPr>
          <p:cNvPr id="6" name="Picture 5">
            <a:extLst>
              <a:ext uri="{FF2B5EF4-FFF2-40B4-BE49-F238E27FC236}">
                <a16:creationId xmlns:a16="http://schemas.microsoft.com/office/drawing/2014/main" id="{00349818-803E-2533-E558-8F03D8279407}"/>
              </a:ext>
            </a:extLst>
          </p:cNvPr>
          <p:cNvPicPr>
            <a:picLocks noChangeAspect="1"/>
          </p:cNvPicPr>
          <p:nvPr/>
        </p:nvPicPr>
        <p:blipFill>
          <a:blip r:embed="rId2"/>
          <a:stretch>
            <a:fillRect/>
          </a:stretch>
        </p:blipFill>
        <p:spPr>
          <a:xfrm>
            <a:off x="5701604" y="785273"/>
            <a:ext cx="2349658" cy="5192615"/>
          </a:xfrm>
          <a:prstGeom prst="rect">
            <a:avLst/>
          </a:prstGeom>
        </p:spPr>
      </p:pic>
      <p:pic>
        <p:nvPicPr>
          <p:cNvPr id="1026" name="Picture 2">
            <a:extLst>
              <a:ext uri="{FF2B5EF4-FFF2-40B4-BE49-F238E27FC236}">
                <a16:creationId xmlns:a16="http://schemas.microsoft.com/office/drawing/2014/main" id="{69B47239-5A91-350B-757B-1F3E79ECCB2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8929892" y="1280408"/>
            <a:ext cx="2383478" cy="160884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4AAEA24D-B1D6-05B9-5016-D33728D22F73}"/>
              </a:ext>
            </a:extLst>
          </p:cNvPr>
          <p:cNvPicPr>
            <a:picLocks noChangeAspect="1"/>
          </p:cNvPicPr>
          <p:nvPr/>
        </p:nvPicPr>
        <p:blipFill>
          <a:blip r:embed="rId4"/>
          <a:stretch>
            <a:fillRect/>
          </a:stretch>
        </p:blipFill>
        <p:spPr>
          <a:xfrm>
            <a:off x="8193395" y="3311999"/>
            <a:ext cx="3856472" cy="1523306"/>
          </a:xfrm>
          <a:prstGeom prst="rect">
            <a:avLst/>
          </a:prstGeom>
        </p:spPr>
      </p:pic>
      <p:sp>
        <p:nvSpPr>
          <p:cNvPr id="5" name="Date Placeholder 4">
            <a:extLst>
              <a:ext uri="{FF2B5EF4-FFF2-40B4-BE49-F238E27FC236}">
                <a16:creationId xmlns:a16="http://schemas.microsoft.com/office/drawing/2014/main" id="{DAC9CBE4-C023-C9B5-AA9B-AF4A25E72426}"/>
              </a:ext>
            </a:extLst>
          </p:cNvPr>
          <p:cNvSpPr>
            <a:spLocks noGrp="1"/>
          </p:cNvSpPr>
          <p:nvPr>
            <p:ph type="dt" sz="half" idx="10"/>
          </p:nvPr>
        </p:nvSpPr>
        <p:spPr>
          <a:xfrm>
            <a:off x="838200" y="6356350"/>
            <a:ext cx="2743200" cy="365125"/>
          </a:xfrm>
        </p:spPr>
        <p:txBody>
          <a:bodyPr>
            <a:normAutofit/>
          </a:bodyPr>
          <a:lstStyle/>
          <a:p>
            <a:pPr>
              <a:spcAft>
                <a:spcPts val="600"/>
              </a:spcAft>
            </a:pPr>
            <a:fld id="{D13A1977-5AA3-43D6-ABDE-7758081B30E4}" type="datetime1">
              <a:rPr lang="en-US">
                <a:solidFill>
                  <a:schemeClr val="tx1">
                    <a:lumMod val="50000"/>
                    <a:lumOff val="50000"/>
                  </a:schemeClr>
                </a:solidFill>
              </a:rPr>
              <a:pPr>
                <a:spcAft>
                  <a:spcPts val="600"/>
                </a:spcAft>
              </a:pPr>
              <a:t>2/11/2025</a:t>
            </a:fld>
            <a:endParaRPr lang="en-US">
              <a:solidFill>
                <a:schemeClr val="tx1">
                  <a:lumMod val="50000"/>
                  <a:lumOff val="50000"/>
                </a:schemeClr>
              </a:solidFill>
            </a:endParaRPr>
          </a:p>
        </p:txBody>
      </p:sp>
      <p:sp>
        <p:nvSpPr>
          <p:cNvPr id="4" name="Slide Number Placeholder 3">
            <a:extLst>
              <a:ext uri="{FF2B5EF4-FFF2-40B4-BE49-F238E27FC236}">
                <a16:creationId xmlns:a16="http://schemas.microsoft.com/office/drawing/2014/main" id="{75D0B569-39F7-95E7-1C1A-AB12F99A0830}"/>
              </a:ext>
            </a:extLst>
          </p:cNvPr>
          <p:cNvSpPr>
            <a:spLocks noGrp="1"/>
          </p:cNvSpPr>
          <p:nvPr>
            <p:ph type="sldNum" sz="quarter" idx="12"/>
          </p:nvPr>
        </p:nvSpPr>
        <p:spPr>
          <a:xfrm>
            <a:off x="8610600" y="6356350"/>
            <a:ext cx="2743200" cy="365125"/>
          </a:xfrm>
        </p:spPr>
        <p:txBody>
          <a:bodyPr>
            <a:normAutofit/>
          </a:bodyPr>
          <a:lstStyle/>
          <a:p>
            <a:pPr>
              <a:spcAft>
                <a:spcPts val="600"/>
              </a:spcAft>
            </a:pPr>
            <a:fld id="{330EA680-D336-4FF7-8B7A-9848BB0A1C32}" type="slidenum">
              <a:rPr lang="en-US">
                <a:solidFill>
                  <a:schemeClr val="tx1">
                    <a:lumMod val="50000"/>
                    <a:lumOff val="50000"/>
                  </a:schemeClr>
                </a:solidFill>
              </a:rPr>
              <a:pPr>
                <a:spcAft>
                  <a:spcPts val="600"/>
                </a:spcAft>
              </a:pPr>
              <a:t>30</a:t>
            </a:fld>
            <a:endParaRPr lang="en-US">
              <a:solidFill>
                <a:schemeClr val="tx1">
                  <a:lumMod val="50000"/>
                  <a:lumOff val="50000"/>
                </a:schemeClr>
              </a:solidFill>
            </a:endParaRPr>
          </a:p>
        </p:txBody>
      </p:sp>
    </p:spTree>
    <p:extLst>
      <p:ext uri="{BB962C8B-B14F-4D97-AF65-F5344CB8AC3E}">
        <p14:creationId xmlns:p14="http://schemas.microsoft.com/office/powerpoint/2010/main" val="21419865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3" name="Rectangle 12">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Rectangle 16">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907D23A-4A32-9EBF-6B74-677DF9A911EE}"/>
              </a:ext>
            </a:extLst>
          </p:cNvPr>
          <p:cNvSpPr>
            <a:spLocks noGrp="1"/>
          </p:cNvSpPr>
          <p:nvPr>
            <p:ph type="title"/>
          </p:nvPr>
        </p:nvSpPr>
        <p:spPr>
          <a:xfrm>
            <a:off x="1043631" y="809898"/>
            <a:ext cx="9942716" cy="1554480"/>
          </a:xfrm>
        </p:spPr>
        <p:txBody>
          <a:bodyPr anchor="ctr">
            <a:normAutofit/>
          </a:bodyPr>
          <a:lstStyle/>
          <a:p>
            <a:r>
              <a:rPr lang="en-US" sz="4800" dirty="0">
                <a:latin typeface="Calibri Light"/>
                <a:cs typeface="Calibri Light"/>
              </a:rPr>
              <a:t>Challenges and achievements</a:t>
            </a:r>
            <a:br>
              <a:rPr lang="en-US" sz="4800" dirty="0">
                <a:latin typeface="Calibri Light"/>
                <a:cs typeface="Calibri Light"/>
              </a:rPr>
            </a:br>
            <a:r>
              <a:rPr lang="en-US" sz="2400" dirty="0">
                <a:latin typeface="Calibri Light"/>
                <a:cs typeface="Calibri Light"/>
              </a:rPr>
              <a:t>(Conclusion)</a:t>
            </a:r>
            <a:endParaRPr lang="en-US" sz="4800" dirty="0">
              <a:latin typeface="Calibri Light"/>
              <a:cs typeface="Calibri Light"/>
            </a:endParaRPr>
          </a:p>
        </p:txBody>
      </p:sp>
      <p:sp>
        <p:nvSpPr>
          <p:cNvPr id="3" name="Content Placeholder 2">
            <a:extLst>
              <a:ext uri="{FF2B5EF4-FFF2-40B4-BE49-F238E27FC236}">
                <a16:creationId xmlns:a16="http://schemas.microsoft.com/office/drawing/2014/main" id="{5BF77132-3ED4-0FD4-EE81-10DCFCBF7633}"/>
              </a:ext>
            </a:extLst>
          </p:cNvPr>
          <p:cNvSpPr>
            <a:spLocks noGrp="1"/>
          </p:cNvSpPr>
          <p:nvPr>
            <p:ph idx="1"/>
          </p:nvPr>
        </p:nvSpPr>
        <p:spPr>
          <a:xfrm>
            <a:off x="1045028" y="2704014"/>
            <a:ext cx="9941319" cy="3438166"/>
          </a:xfrm>
        </p:spPr>
        <p:txBody>
          <a:bodyPr vert="horz" lIns="91440" tIns="45720" rIns="91440" bIns="45720" rtlCol="0" anchor="ctr">
            <a:normAutofit/>
          </a:bodyPr>
          <a:lstStyle/>
          <a:p>
            <a:r>
              <a:rPr lang="en-US" sz="2400" dirty="0">
                <a:cs typeface="Calibri"/>
              </a:rPr>
              <a:t>We had a lot of trouble trying to implement the Bluetooth feature, since the libraries we needed were not installing. Furthermore, the Bluetooth feature wasn’t completed according to phase 4 requirement, so we did not include it in the dashboard. </a:t>
            </a:r>
          </a:p>
          <a:p>
            <a:r>
              <a:rPr lang="en-US" sz="2400" dirty="0">
                <a:cs typeface="Calibri"/>
              </a:rPr>
              <a:t>The RFID reader would not work most of the time. At first, it did not read any information from the tags. Then, it would read the data from the tags on the Arduino IDE, but nothing would be received or update on the application.</a:t>
            </a:r>
          </a:p>
        </p:txBody>
      </p:sp>
      <p:cxnSp>
        <p:nvCxnSpPr>
          <p:cNvPr id="19" name="Straight Connector 18">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5" name="Date Placeholder 4">
            <a:extLst>
              <a:ext uri="{FF2B5EF4-FFF2-40B4-BE49-F238E27FC236}">
                <a16:creationId xmlns:a16="http://schemas.microsoft.com/office/drawing/2014/main" id="{607C3224-7F1E-6099-8108-63F9633A8FDD}"/>
              </a:ext>
            </a:extLst>
          </p:cNvPr>
          <p:cNvSpPr>
            <a:spLocks noGrp="1"/>
          </p:cNvSpPr>
          <p:nvPr>
            <p:ph type="dt" sz="half" idx="10"/>
          </p:nvPr>
        </p:nvSpPr>
        <p:spPr>
          <a:xfrm>
            <a:off x="838200" y="6492240"/>
            <a:ext cx="2743200" cy="365125"/>
          </a:xfrm>
        </p:spPr>
        <p:txBody>
          <a:bodyPr>
            <a:normAutofit/>
          </a:bodyPr>
          <a:lstStyle/>
          <a:p>
            <a:pPr>
              <a:spcAft>
                <a:spcPts val="600"/>
              </a:spcAft>
            </a:pPr>
            <a:fld id="{2D9DE0C2-70CB-4555-88CD-3E51CEF03F6A}" type="datetime1">
              <a:rPr lang="en-US" smtClean="0"/>
              <a:pPr>
                <a:spcAft>
                  <a:spcPts val="600"/>
                </a:spcAft>
              </a:pPr>
              <a:t>2/11/2025</a:t>
            </a:fld>
            <a:endParaRPr lang="en-US"/>
          </a:p>
        </p:txBody>
      </p:sp>
      <p:sp>
        <p:nvSpPr>
          <p:cNvPr id="4" name="Slide Number Placeholder 3">
            <a:extLst>
              <a:ext uri="{FF2B5EF4-FFF2-40B4-BE49-F238E27FC236}">
                <a16:creationId xmlns:a16="http://schemas.microsoft.com/office/drawing/2014/main" id="{F19DF785-1F96-96EB-3D37-1904441C7224}"/>
              </a:ext>
            </a:extLst>
          </p:cNvPr>
          <p:cNvSpPr>
            <a:spLocks noGrp="1"/>
          </p:cNvSpPr>
          <p:nvPr>
            <p:ph type="sldNum" sz="quarter" idx="12"/>
          </p:nvPr>
        </p:nvSpPr>
        <p:spPr>
          <a:xfrm>
            <a:off x="8610600" y="6492240"/>
            <a:ext cx="2743200" cy="365125"/>
          </a:xfrm>
        </p:spPr>
        <p:txBody>
          <a:bodyPr>
            <a:normAutofit/>
          </a:bodyPr>
          <a:lstStyle/>
          <a:p>
            <a:pPr>
              <a:spcAft>
                <a:spcPts val="600"/>
              </a:spcAft>
            </a:pPr>
            <a:fld id="{330EA680-D336-4FF7-8B7A-9848BB0A1C32}" type="slidenum">
              <a:rPr lang="en-US" smtClean="0"/>
              <a:pPr>
                <a:spcAft>
                  <a:spcPts val="600"/>
                </a:spcAft>
              </a:pPr>
              <a:t>31</a:t>
            </a:fld>
            <a:endParaRPr lang="en-US"/>
          </a:p>
        </p:txBody>
      </p:sp>
    </p:spTree>
    <p:extLst>
      <p:ext uri="{BB962C8B-B14F-4D97-AF65-F5344CB8AC3E}">
        <p14:creationId xmlns:p14="http://schemas.microsoft.com/office/powerpoint/2010/main" val="36137898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0D5D19D-0789-4518-B5DC-D47ADF69D2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CDCDD3D-DE60-E11F-CDDB-08944DC9C5CA}"/>
              </a:ext>
            </a:extLst>
          </p:cNvPr>
          <p:cNvSpPr>
            <a:spLocks noGrp="1"/>
          </p:cNvSpPr>
          <p:nvPr>
            <p:ph type="title"/>
          </p:nvPr>
        </p:nvSpPr>
        <p:spPr>
          <a:xfrm>
            <a:off x="1113810" y="3130041"/>
            <a:ext cx="4036334" cy="2387600"/>
          </a:xfrm>
        </p:spPr>
        <p:txBody>
          <a:bodyPr vert="horz" lIns="91440" tIns="45720" rIns="91440" bIns="45720" rtlCol="0" anchor="t">
            <a:normAutofit/>
          </a:bodyPr>
          <a:lstStyle/>
          <a:p>
            <a:r>
              <a:rPr lang="en-US" sz="5400"/>
              <a:t>Thank You</a:t>
            </a:r>
          </a:p>
        </p:txBody>
      </p:sp>
      <p:grpSp>
        <p:nvGrpSpPr>
          <p:cNvPr id="13" name="Group 12">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154317"/>
            <a:ext cx="731521" cy="673460"/>
            <a:chOff x="3940602" y="308034"/>
            <a:chExt cx="2116791" cy="3428999"/>
          </a:xfrm>
          <a:solidFill>
            <a:schemeClr val="accent4"/>
          </a:solidFill>
        </p:grpSpPr>
        <p:sp>
          <p:nvSpPr>
            <p:cNvPr id="14" name="Rectangle 13">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Rectangle 17">
            <a:extLst>
              <a:ext uri="{FF2B5EF4-FFF2-40B4-BE49-F238E27FC236}">
                <a16:creationId xmlns:a16="http://schemas.microsoft.com/office/drawing/2014/main" id="{B81933D1-5615-42C7-9C0B-4EB7105CC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391886"/>
            <a:ext cx="6009366" cy="601707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5">
            <a:extLst>
              <a:ext uri="{FF2B5EF4-FFF2-40B4-BE49-F238E27FC236}">
                <a16:creationId xmlns:a16="http://schemas.microsoft.com/office/drawing/2014/main" id="{B8462F9C-D235-802D-9818-387C43E47FB1}"/>
              </a:ext>
            </a:extLst>
          </p:cNvPr>
          <p:cNvPicPr>
            <a:picLocks noGrp="1" noChangeAspect="1"/>
          </p:cNvPicPr>
          <p:nvPr>
            <p:ph idx="1"/>
          </p:nvPr>
        </p:nvPicPr>
        <p:blipFill rotWithShape="1">
          <a:blip r:embed="rId2"/>
          <a:srcRect b="14378"/>
          <a:stretch/>
        </p:blipFill>
        <p:spPr>
          <a:xfrm>
            <a:off x="5922492" y="666728"/>
            <a:ext cx="5536001" cy="5465791"/>
          </a:xfrm>
          <a:prstGeom prst="rect">
            <a:avLst/>
          </a:prstGeom>
        </p:spPr>
      </p:pic>
      <p:sp>
        <p:nvSpPr>
          <p:cNvPr id="5" name="Date Placeholder 4">
            <a:extLst>
              <a:ext uri="{FF2B5EF4-FFF2-40B4-BE49-F238E27FC236}">
                <a16:creationId xmlns:a16="http://schemas.microsoft.com/office/drawing/2014/main" id="{98E2B970-4F2C-5160-2F4B-C387BE06E2CC}"/>
              </a:ext>
            </a:extLst>
          </p:cNvPr>
          <p:cNvSpPr>
            <a:spLocks noGrp="1"/>
          </p:cNvSpPr>
          <p:nvPr>
            <p:ph type="dt" sz="half" idx="10"/>
          </p:nvPr>
        </p:nvSpPr>
        <p:spPr>
          <a:xfrm>
            <a:off x="731521" y="6380972"/>
            <a:ext cx="2743200" cy="365125"/>
          </a:xfrm>
        </p:spPr>
        <p:txBody>
          <a:bodyPr vert="horz" lIns="91440" tIns="45720" rIns="91440" bIns="45720" rtlCol="0" anchor="ctr">
            <a:normAutofit/>
          </a:bodyPr>
          <a:lstStyle/>
          <a:p>
            <a:pPr>
              <a:spcAft>
                <a:spcPts val="600"/>
              </a:spcAft>
              <a:defRPr/>
            </a:pPr>
            <a:fld id="{E3A2082C-D212-4BAC-BEA5-14A1606BCA54}" type="datetime1">
              <a:rPr lang="en-US" smtClean="0">
                <a:solidFill>
                  <a:prstClr val="black">
                    <a:tint val="75000"/>
                  </a:prstClr>
                </a:solidFill>
                <a:latin typeface="Calibri" panose="020F0502020204030204"/>
              </a:rPr>
              <a:pPr>
                <a:spcAft>
                  <a:spcPts val="600"/>
                </a:spcAft>
                <a:defRPr/>
              </a:pPr>
              <a:t>2/11/2025</a:t>
            </a:fld>
            <a:endParaRPr lang="en-US" dirty="0">
              <a:solidFill>
                <a:prstClr val="black">
                  <a:tint val="75000"/>
                </a:prstClr>
              </a:solidFill>
              <a:latin typeface="Calibri" panose="020F0502020204030204"/>
            </a:endParaRPr>
          </a:p>
        </p:txBody>
      </p:sp>
      <p:sp>
        <p:nvSpPr>
          <p:cNvPr id="4" name="Slide Number Placeholder 3">
            <a:extLst>
              <a:ext uri="{FF2B5EF4-FFF2-40B4-BE49-F238E27FC236}">
                <a16:creationId xmlns:a16="http://schemas.microsoft.com/office/drawing/2014/main" id="{B1812E8A-4EE2-5498-21E6-99CDAD4986C8}"/>
              </a:ext>
            </a:extLst>
          </p:cNvPr>
          <p:cNvSpPr>
            <a:spLocks noGrp="1"/>
          </p:cNvSpPr>
          <p:nvPr>
            <p:ph type="sldNum" sz="quarter" idx="12"/>
          </p:nvPr>
        </p:nvSpPr>
        <p:spPr>
          <a:xfrm>
            <a:off x="8610600" y="6492240"/>
            <a:ext cx="1871749" cy="365125"/>
          </a:xfrm>
        </p:spPr>
        <p:txBody>
          <a:bodyPr vert="horz" lIns="91440" tIns="45720" rIns="91440" bIns="45720" rtlCol="0" anchor="ctr">
            <a:normAutofit/>
          </a:bodyPr>
          <a:lstStyle/>
          <a:p>
            <a:pPr>
              <a:spcAft>
                <a:spcPts val="600"/>
              </a:spcAft>
              <a:defRPr/>
            </a:pPr>
            <a:fld id="{330EA680-D336-4FF7-8B7A-9848BB0A1C32}" type="slidenum">
              <a:rPr lang="en-US" smtClean="0">
                <a:solidFill>
                  <a:prstClr val="black">
                    <a:tint val="75000"/>
                  </a:prstClr>
                </a:solidFill>
                <a:latin typeface="Calibri" panose="020F0502020204030204"/>
              </a:rPr>
              <a:pPr>
                <a:spcAft>
                  <a:spcPts val="600"/>
                </a:spcAft>
                <a:defRPr/>
              </a:pPr>
              <a:t>32</a:t>
            </a:fld>
            <a:endParaRPr lang="en-US">
              <a:solidFill>
                <a:prstClr val="black">
                  <a:tint val="75000"/>
                </a:prstClr>
              </a:solidFill>
              <a:latin typeface="Calibri" panose="020F0502020204030204"/>
            </a:endParaRPr>
          </a:p>
        </p:txBody>
      </p:sp>
    </p:spTree>
    <p:extLst>
      <p:ext uri="{BB962C8B-B14F-4D97-AF65-F5344CB8AC3E}">
        <p14:creationId xmlns:p14="http://schemas.microsoft.com/office/powerpoint/2010/main" val="2889687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3D8CD6-E459-3D33-385F-284BF2B8C2AC}"/>
              </a:ext>
            </a:extLst>
          </p:cNvPr>
          <p:cNvSpPr>
            <a:spLocks noGrp="1"/>
          </p:cNvSpPr>
          <p:nvPr>
            <p:ph type="title"/>
          </p:nvPr>
        </p:nvSpPr>
        <p:spPr>
          <a:xfrm>
            <a:off x="762000" y="1143486"/>
            <a:ext cx="4267200" cy="646259"/>
          </a:xfrm>
        </p:spPr>
        <p:txBody>
          <a:bodyPr anchor="t">
            <a:normAutofit/>
          </a:bodyPr>
          <a:lstStyle/>
          <a:p>
            <a:r>
              <a:rPr lang="en-US" sz="4000" dirty="0">
                <a:cs typeface="Calibri Light"/>
              </a:rPr>
              <a:t>Dashboard</a:t>
            </a:r>
          </a:p>
        </p:txBody>
      </p:sp>
      <p:cxnSp>
        <p:nvCxnSpPr>
          <p:cNvPr id="17" name="Straight Connector 16">
            <a:extLst>
              <a:ext uri="{FF2B5EF4-FFF2-40B4-BE49-F238E27FC236}">
                <a16:creationId xmlns:a16="http://schemas.microsoft.com/office/drawing/2014/main" id="{37C77032-C865-6057-7D7A-E2743CFA20F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5140"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pic>
        <p:nvPicPr>
          <p:cNvPr id="5" name="Content Placeholder 4">
            <a:extLst>
              <a:ext uri="{FF2B5EF4-FFF2-40B4-BE49-F238E27FC236}">
                <a16:creationId xmlns:a16="http://schemas.microsoft.com/office/drawing/2014/main" id="{CC44BE51-5F38-C116-2833-ABC1C67DAD61}"/>
              </a:ext>
            </a:extLst>
          </p:cNvPr>
          <p:cNvPicPr>
            <a:picLocks noChangeAspect="1"/>
          </p:cNvPicPr>
          <p:nvPr/>
        </p:nvPicPr>
        <p:blipFill>
          <a:blip r:embed="rId2"/>
          <a:stretch>
            <a:fillRect/>
          </a:stretch>
        </p:blipFill>
        <p:spPr>
          <a:xfrm>
            <a:off x="1639362" y="1922720"/>
            <a:ext cx="8913275" cy="4300655"/>
          </a:xfrm>
          <a:prstGeom prst="rect">
            <a:avLst/>
          </a:prstGeom>
        </p:spPr>
      </p:pic>
      <p:sp>
        <p:nvSpPr>
          <p:cNvPr id="4" name="Date Placeholder 3">
            <a:extLst>
              <a:ext uri="{FF2B5EF4-FFF2-40B4-BE49-F238E27FC236}">
                <a16:creationId xmlns:a16="http://schemas.microsoft.com/office/drawing/2014/main" id="{4169CA48-0F93-9B7F-5761-639FFBEC9276}"/>
              </a:ext>
            </a:extLst>
          </p:cNvPr>
          <p:cNvSpPr>
            <a:spLocks noGrp="1"/>
          </p:cNvSpPr>
          <p:nvPr>
            <p:ph type="dt" sz="half" idx="10"/>
          </p:nvPr>
        </p:nvSpPr>
        <p:spPr>
          <a:xfrm>
            <a:off x="838200" y="6356350"/>
            <a:ext cx="2743200" cy="365125"/>
          </a:xfrm>
        </p:spPr>
        <p:txBody>
          <a:bodyPr>
            <a:normAutofit/>
          </a:bodyPr>
          <a:lstStyle/>
          <a:p>
            <a:pPr>
              <a:spcAft>
                <a:spcPts val="600"/>
              </a:spcAft>
            </a:pPr>
            <a:fld id="{5C54AE43-4F4B-40A7-A436-8635AEF7E04C}" type="datetime1">
              <a:rPr lang="en-US">
                <a:solidFill>
                  <a:schemeClr val="tx1">
                    <a:lumMod val="50000"/>
                    <a:lumOff val="50000"/>
                  </a:schemeClr>
                </a:solidFill>
              </a:rPr>
              <a:pPr>
                <a:spcAft>
                  <a:spcPts val="600"/>
                </a:spcAft>
              </a:pPr>
              <a:t>2/11/2025</a:t>
            </a:fld>
            <a:endParaRPr lang="en-US">
              <a:solidFill>
                <a:schemeClr val="tx1">
                  <a:lumMod val="50000"/>
                  <a:lumOff val="50000"/>
                </a:schemeClr>
              </a:solidFill>
            </a:endParaRPr>
          </a:p>
        </p:txBody>
      </p:sp>
      <p:sp>
        <p:nvSpPr>
          <p:cNvPr id="3" name="Slide Number Placeholder 2">
            <a:extLst>
              <a:ext uri="{FF2B5EF4-FFF2-40B4-BE49-F238E27FC236}">
                <a16:creationId xmlns:a16="http://schemas.microsoft.com/office/drawing/2014/main" id="{BD3910CB-1A36-4E99-4B48-FB74964193E3}"/>
              </a:ext>
            </a:extLst>
          </p:cNvPr>
          <p:cNvSpPr>
            <a:spLocks noGrp="1"/>
          </p:cNvSpPr>
          <p:nvPr>
            <p:ph type="sldNum" sz="quarter" idx="12"/>
          </p:nvPr>
        </p:nvSpPr>
        <p:spPr>
          <a:xfrm>
            <a:off x="8610600" y="6356350"/>
            <a:ext cx="2743200" cy="365125"/>
          </a:xfrm>
        </p:spPr>
        <p:txBody>
          <a:bodyPr>
            <a:normAutofit/>
          </a:bodyPr>
          <a:lstStyle/>
          <a:p>
            <a:pPr>
              <a:spcAft>
                <a:spcPts val="600"/>
              </a:spcAft>
            </a:pPr>
            <a:fld id="{330EA680-D336-4FF7-8B7A-9848BB0A1C32}" type="slidenum">
              <a:rPr lang="en-US">
                <a:solidFill>
                  <a:schemeClr val="tx1">
                    <a:lumMod val="50000"/>
                    <a:lumOff val="50000"/>
                  </a:schemeClr>
                </a:solidFill>
              </a:rPr>
              <a:pPr>
                <a:spcAft>
                  <a:spcPts val="600"/>
                </a:spcAft>
              </a:pPr>
              <a:t>4</a:t>
            </a:fld>
            <a:endParaRPr lang="en-US">
              <a:solidFill>
                <a:schemeClr val="tx1">
                  <a:lumMod val="50000"/>
                  <a:lumOff val="50000"/>
                </a:schemeClr>
              </a:solidFill>
            </a:endParaRPr>
          </a:p>
        </p:txBody>
      </p:sp>
    </p:spTree>
    <p:extLst>
      <p:ext uri="{BB962C8B-B14F-4D97-AF65-F5344CB8AC3E}">
        <p14:creationId xmlns:p14="http://schemas.microsoft.com/office/powerpoint/2010/main" val="24702681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32" name="Rectangle 5131">
            <a:extLst>
              <a:ext uri="{FF2B5EF4-FFF2-40B4-BE49-F238E27FC236}">
                <a16:creationId xmlns:a16="http://schemas.microsoft.com/office/drawing/2014/main" id="{68AF5748-FED8-45BA-8631-26D1D10F32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16F1990-FB9A-93EB-5166-366B94151307}"/>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kern="1200">
                <a:solidFill>
                  <a:schemeClr val="tx1"/>
                </a:solidFill>
                <a:latin typeface="+mj-lt"/>
                <a:ea typeface="+mj-ea"/>
                <a:cs typeface="+mj-cs"/>
              </a:rPr>
              <a:t>Project Wiring</a:t>
            </a:r>
          </a:p>
        </p:txBody>
      </p:sp>
      <p:sp>
        <p:nvSpPr>
          <p:cNvPr id="5134" name="Rectangle 5133">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36" name="Rectangle 5135">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5122" name="Picture 2">
            <a:extLst>
              <a:ext uri="{FF2B5EF4-FFF2-40B4-BE49-F238E27FC236}">
                <a16:creationId xmlns:a16="http://schemas.microsoft.com/office/drawing/2014/main" id="{1FCDDE02-14CE-9B83-023D-A4205FF3881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rot="5400000">
            <a:off x="5720403" y="-69808"/>
            <a:ext cx="5134772" cy="6846363"/>
          </a:xfrm>
          <a:prstGeom prst="rect">
            <a:avLst/>
          </a:prstGeom>
          <a:noFill/>
          <a:extLst>
            <a:ext uri="{909E8E84-426E-40DD-AFC4-6F175D3DCCD1}">
              <a14:hiddenFill xmlns:a14="http://schemas.microsoft.com/office/drawing/2010/main">
                <a:solidFill>
                  <a:srgbClr val="FFFFFF"/>
                </a:solidFill>
              </a14:hiddenFill>
            </a:ext>
          </a:extLst>
        </p:spPr>
      </p:pic>
      <p:sp>
        <p:nvSpPr>
          <p:cNvPr id="5" name="Date Placeholder 4">
            <a:extLst>
              <a:ext uri="{FF2B5EF4-FFF2-40B4-BE49-F238E27FC236}">
                <a16:creationId xmlns:a16="http://schemas.microsoft.com/office/drawing/2014/main" id="{18C0A864-AA24-5BCA-FBA7-899C3E5CB240}"/>
              </a:ext>
            </a:extLst>
          </p:cNvPr>
          <p:cNvSpPr>
            <a:spLocks noGrp="1"/>
          </p:cNvSpPr>
          <p:nvPr>
            <p:ph type="dt" sz="half" idx="10"/>
          </p:nvPr>
        </p:nvSpPr>
        <p:spPr>
          <a:xfrm>
            <a:off x="477981" y="6356350"/>
            <a:ext cx="1178099" cy="365125"/>
          </a:xfrm>
        </p:spPr>
        <p:txBody>
          <a:bodyPr vert="horz" lIns="91440" tIns="45720" rIns="91440" bIns="45720" rtlCol="0" anchor="ctr">
            <a:normAutofit/>
          </a:bodyPr>
          <a:lstStyle/>
          <a:p>
            <a:pPr>
              <a:spcAft>
                <a:spcPts val="600"/>
              </a:spcAft>
            </a:pPr>
            <a:fld id="{7238545C-2922-4EC0-B83E-45D3CF9E3C86}" type="datetime1">
              <a:rPr lang="en-US">
                <a:solidFill>
                  <a:schemeClr val="tx1">
                    <a:lumMod val="50000"/>
                    <a:lumOff val="50000"/>
                  </a:schemeClr>
                </a:solidFill>
              </a:rPr>
              <a:pPr>
                <a:spcAft>
                  <a:spcPts val="600"/>
                </a:spcAft>
              </a:pPr>
              <a:t>2/11/2025</a:t>
            </a:fld>
            <a:endParaRPr lang="en-US">
              <a:solidFill>
                <a:schemeClr val="tx1">
                  <a:lumMod val="50000"/>
                  <a:lumOff val="50000"/>
                </a:schemeClr>
              </a:solidFill>
            </a:endParaRPr>
          </a:p>
        </p:txBody>
      </p:sp>
      <p:sp>
        <p:nvSpPr>
          <p:cNvPr id="4" name="Slide Number Placeholder 3">
            <a:extLst>
              <a:ext uri="{FF2B5EF4-FFF2-40B4-BE49-F238E27FC236}">
                <a16:creationId xmlns:a16="http://schemas.microsoft.com/office/drawing/2014/main" id="{F7A51FA2-E19F-5151-4BF2-573682482427}"/>
              </a:ext>
            </a:extLst>
          </p:cNvPr>
          <p:cNvSpPr>
            <a:spLocks noGrp="1"/>
          </p:cNvSpPr>
          <p:nvPr>
            <p:ph type="sldNum" sz="quarter" idx="12"/>
          </p:nvPr>
        </p:nvSpPr>
        <p:spPr>
          <a:xfrm>
            <a:off x="9926319" y="6356350"/>
            <a:ext cx="1787699" cy="365125"/>
          </a:xfrm>
        </p:spPr>
        <p:txBody>
          <a:bodyPr vert="horz" lIns="91440" tIns="45720" rIns="91440" bIns="45720" rtlCol="0" anchor="ctr">
            <a:normAutofit/>
          </a:bodyPr>
          <a:lstStyle/>
          <a:p>
            <a:pPr>
              <a:spcAft>
                <a:spcPts val="600"/>
              </a:spcAft>
            </a:pPr>
            <a:fld id="{330EA680-D336-4FF7-8B7A-9848BB0A1C32}" type="slidenum">
              <a:rPr lang="en-US">
                <a:solidFill>
                  <a:schemeClr val="tx1">
                    <a:lumMod val="50000"/>
                    <a:lumOff val="50000"/>
                  </a:schemeClr>
                </a:solidFill>
              </a:rPr>
              <a:pPr>
                <a:spcAft>
                  <a:spcPts val="600"/>
                </a:spcAft>
              </a:pPr>
              <a:t>5</a:t>
            </a:fld>
            <a:endParaRPr lang="en-US">
              <a:solidFill>
                <a:schemeClr val="tx1">
                  <a:lumMod val="50000"/>
                  <a:lumOff val="50000"/>
                </a:schemeClr>
              </a:solidFill>
            </a:endParaRPr>
          </a:p>
        </p:txBody>
      </p:sp>
    </p:spTree>
    <p:extLst>
      <p:ext uri="{BB962C8B-B14F-4D97-AF65-F5344CB8AC3E}">
        <p14:creationId xmlns:p14="http://schemas.microsoft.com/office/powerpoint/2010/main" val="142878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0B9EE3F3-89B7-43C3-8651-C4C9683099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03D8CD6-E459-3D33-385F-284BF2B8C2AC}"/>
              </a:ext>
            </a:extLst>
          </p:cNvPr>
          <p:cNvSpPr>
            <a:spLocks noGrp="1"/>
          </p:cNvSpPr>
          <p:nvPr>
            <p:ph type="title"/>
          </p:nvPr>
        </p:nvSpPr>
        <p:spPr>
          <a:xfrm>
            <a:off x="411480" y="991443"/>
            <a:ext cx="4443154" cy="1087819"/>
          </a:xfrm>
        </p:spPr>
        <p:txBody>
          <a:bodyPr vert="horz" lIns="91440" tIns="45720" rIns="91440" bIns="45720" rtlCol="0" anchor="b">
            <a:normAutofit/>
          </a:bodyPr>
          <a:lstStyle/>
          <a:p>
            <a:r>
              <a:rPr lang="en-US" sz="3400" kern="1200">
                <a:solidFill>
                  <a:schemeClr val="tx1"/>
                </a:solidFill>
                <a:latin typeface="+mj-lt"/>
                <a:ea typeface="+mj-ea"/>
                <a:cs typeface="+mj-cs"/>
              </a:rPr>
              <a:t>Dashboard Design</a:t>
            </a:r>
          </a:p>
        </p:txBody>
      </p:sp>
      <p:sp>
        <p:nvSpPr>
          <p:cNvPr id="17" name="Rectangle 16">
            <a:extLst>
              <a:ext uri="{FF2B5EF4-FFF2-40B4-BE49-F238E27FC236}">
                <a16:creationId xmlns:a16="http://schemas.microsoft.com/office/drawing/2014/main" id="{33AE4636-AEEC-45D6-84D4-7AC2DA48EC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49223" y="38793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8" name="Rectangle 17">
            <a:extLst>
              <a:ext uri="{FF2B5EF4-FFF2-40B4-BE49-F238E27FC236}">
                <a16:creationId xmlns:a16="http://schemas.microsoft.com/office/drawing/2014/main" id="{8D9CE0F4-2EB2-4F1F-8AAC-DB3571D9FE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1480" y="2285541"/>
            <a:ext cx="438912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TextBox 2">
            <a:extLst>
              <a:ext uri="{FF2B5EF4-FFF2-40B4-BE49-F238E27FC236}">
                <a16:creationId xmlns:a16="http://schemas.microsoft.com/office/drawing/2014/main" id="{B7C72616-5055-0DF7-1622-6267BAC9DE9C}"/>
              </a:ext>
            </a:extLst>
          </p:cNvPr>
          <p:cNvSpPr txBox="1"/>
          <p:nvPr/>
        </p:nvSpPr>
        <p:spPr>
          <a:xfrm>
            <a:off x="411480" y="2583260"/>
            <a:ext cx="4443154" cy="3773089"/>
          </a:xfrm>
          <a:prstGeom prst="rect">
            <a:avLst/>
          </a:prstGeom>
        </p:spPr>
        <p:txBody>
          <a:bodyPr vert="horz" lIns="91440" tIns="45720" rIns="91440" bIns="45720" rtlCol="0">
            <a:normAutofit/>
          </a:bodyPr>
          <a:lstStyle/>
          <a:p>
            <a:pPr marL="285750" indent="-228600">
              <a:lnSpc>
                <a:spcPct val="90000"/>
              </a:lnSpc>
              <a:spcAft>
                <a:spcPts val="600"/>
              </a:spcAft>
              <a:buFont typeface="Arial" panose="020B0604020202020204" pitchFamily="34" charset="0"/>
              <a:buChar char="•"/>
            </a:pPr>
            <a:r>
              <a:rPr lang="en-US" dirty="0"/>
              <a:t>Color Pallet:</a:t>
            </a:r>
          </a:p>
          <a:p>
            <a:pPr marL="742950" lvl="1" indent="-228600">
              <a:lnSpc>
                <a:spcPct val="90000"/>
              </a:lnSpc>
              <a:spcAft>
                <a:spcPts val="600"/>
              </a:spcAft>
              <a:buFont typeface="Arial" panose="020B0604020202020204" pitchFamily="34" charset="0"/>
              <a:buChar char="•"/>
            </a:pPr>
            <a:r>
              <a:rPr lang="en-US" dirty="0"/>
              <a:t>Inspired by the themes in </a:t>
            </a:r>
            <a:r>
              <a:rPr lang="en-US" dirty="0" err="1"/>
              <a:t>VScode</a:t>
            </a:r>
            <a:endParaRPr lang="en-US" dirty="0"/>
          </a:p>
          <a:p>
            <a:pPr marL="742950" lvl="1" indent="-228600">
              <a:lnSpc>
                <a:spcPct val="90000"/>
              </a:lnSpc>
              <a:spcAft>
                <a:spcPts val="600"/>
              </a:spcAft>
              <a:buFont typeface="Arial" panose="020B0604020202020204" pitchFamily="34" charset="0"/>
              <a:buChar char="•"/>
            </a:pPr>
            <a:r>
              <a:rPr lang="en-CA" b="0" i="0" dirty="0" err="1">
                <a:effectLst/>
                <a:latin typeface="-apple-system"/>
              </a:rPr>
              <a:t>Palenight</a:t>
            </a:r>
            <a:r>
              <a:rPr lang="en-CA" b="0" i="0" dirty="0">
                <a:effectLst/>
                <a:latin typeface="-apple-system"/>
              </a:rPr>
              <a:t> Theme</a:t>
            </a:r>
            <a:endParaRPr lang="en-US" dirty="0"/>
          </a:p>
          <a:p>
            <a:pPr marL="285750" indent="-228600">
              <a:lnSpc>
                <a:spcPct val="90000"/>
              </a:lnSpc>
              <a:spcAft>
                <a:spcPts val="600"/>
              </a:spcAft>
              <a:buFont typeface="Arial" panose="020B0604020202020204" pitchFamily="34" charset="0"/>
              <a:buChar char="•"/>
            </a:pPr>
            <a:r>
              <a:rPr lang="en-US" dirty="0"/>
              <a:t>Layout:</a:t>
            </a:r>
          </a:p>
          <a:p>
            <a:pPr marL="742950" lvl="1" indent="-228600">
              <a:lnSpc>
                <a:spcPct val="90000"/>
              </a:lnSpc>
              <a:spcAft>
                <a:spcPts val="600"/>
              </a:spcAft>
              <a:buFont typeface="Arial" panose="020B0604020202020204" pitchFamily="34" charset="0"/>
              <a:buChar char="•"/>
            </a:pPr>
            <a:r>
              <a:rPr lang="en-US" dirty="0"/>
              <a:t>The top side displays all the data captured from the sensors</a:t>
            </a:r>
          </a:p>
          <a:p>
            <a:pPr marL="742950" lvl="1" indent="-228600">
              <a:lnSpc>
                <a:spcPct val="90000"/>
              </a:lnSpc>
              <a:spcAft>
                <a:spcPts val="600"/>
              </a:spcAft>
              <a:buFont typeface="Arial" panose="020B0604020202020204" pitchFamily="34" charset="0"/>
              <a:buChar char="•"/>
            </a:pPr>
            <a:r>
              <a:rPr lang="en-US" dirty="0"/>
              <a:t>The bottom side represent the hardware’s that can be manipulated using the sensors data (DC motor and LED)</a:t>
            </a:r>
          </a:p>
          <a:p>
            <a:pPr marL="742950" lvl="1" indent="-228600">
              <a:lnSpc>
                <a:spcPct val="90000"/>
              </a:lnSpc>
              <a:spcAft>
                <a:spcPts val="600"/>
              </a:spcAft>
              <a:buFont typeface="Arial" panose="020B0604020202020204" pitchFamily="34" charset="0"/>
              <a:buChar char="•"/>
            </a:pPr>
            <a:r>
              <a:rPr lang="en-US" dirty="0"/>
              <a:t>Left side has the user information and thresholds.</a:t>
            </a:r>
          </a:p>
          <a:p>
            <a:pPr marL="285750" indent="-228600">
              <a:lnSpc>
                <a:spcPct val="90000"/>
              </a:lnSpc>
              <a:spcAft>
                <a:spcPts val="600"/>
              </a:spcAft>
              <a:buFont typeface="Arial" panose="020B0604020202020204" pitchFamily="34" charset="0"/>
              <a:buChar char="•"/>
            </a:pPr>
            <a:endParaRPr lang="en-US" dirty="0"/>
          </a:p>
        </p:txBody>
      </p:sp>
      <p:pic>
        <p:nvPicPr>
          <p:cNvPr id="5" name="Content Placeholder 4" descr="A screenshot of a computer&#10;&#10;Description automatically generated">
            <a:extLst>
              <a:ext uri="{FF2B5EF4-FFF2-40B4-BE49-F238E27FC236}">
                <a16:creationId xmlns:a16="http://schemas.microsoft.com/office/drawing/2014/main" id="{CC44BE51-5F38-C116-2833-ABC1C67DAD61}"/>
              </a:ext>
            </a:extLst>
          </p:cNvPr>
          <p:cNvPicPr>
            <a:picLocks noGrp="1" noChangeAspect="1"/>
          </p:cNvPicPr>
          <p:nvPr>
            <p:ph idx="1"/>
          </p:nvPr>
        </p:nvPicPr>
        <p:blipFill rotWithShape="1">
          <a:blip r:embed="rId2"/>
          <a:srcRect l="13436" r="12842"/>
          <a:stretch/>
        </p:blipFill>
        <p:spPr>
          <a:xfrm>
            <a:off x="5385816" y="1293740"/>
            <a:ext cx="6440424" cy="4215165"/>
          </a:xfrm>
          <a:prstGeom prst="rect">
            <a:avLst/>
          </a:prstGeom>
        </p:spPr>
      </p:pic>
      <p:sp>
        <p:nvSpPr>
          <p:cNvPr id="4" name="Slide Number Placeholder 3">
            <a:extLst>
              <a:ext uri="{FF2B5EF4-FFF2-40B4-BE49-F238E27FC236}">
                <a16:creationId xmlns:a16="http://schemas.microsoft.com/office/drawing/2014/main" id="{1CCCF2B0-352E-D05A-6443-67362F4EEA44}"/>
              </a:ext>
            </a:extLst>
          </p:cNvPr>
          <p:cNvSpPr>
            <a:spLocks noGrp="1"/>
          </p:cNvSpPr>
          <p:nvPr>
            <p:ph type="sldNum" sz="quarter" idx="12"/>
          </p:nvPr>
        </p:nvSpPr>
        <p:spPr/>
        <p:txBody>
          <a:bodyPr/>
          <a:lstStyle/>
          <a:p>
            <a:fld id="{330EA680-D336-4FF7-8B7A-9848BB0A1C32}" type="slidenum">
              <a:rPr lang="en-US" smtClean="0"/>
              <a:t>6</a:t>
            </a:fld>
            <a:endParaRPr lang="en-US"/>
          </a:p>
        </p:txBody>
      </p:sp>
      <p:sp>
        <p:nvSpPr>
          <p:cNvPr id="6" name="Date Placeholder 5">
            <a:extLst>
              <a:ext uri="{FF2B5EF4-FFF2-40B4-BE49-F238E27FC236}">
                <a16:creationId xmlns:a16="http://schemas.microsoft.com/office/drawing/2014/main" id="{B9A61B2C-1490-D2A9-7450-9BCDC24998E6}"/>
              </a:ext>
            </a:extLst>
          </p:cNvPr>
          <p:cNvSpPr>
            <a:spLocks noGrp="1"/>
          </p:cNvSpPr>
          <p:nvPr>
            <p:ph type="dt" sz="half" idx="10"/>
          </p:nvPr>
        </p:nvSpPr>
        <p:spPr/>
        <p:txBody>
          <a:bodyPr/>
          <a:lstStyle/>
          <a:p>
            <a:fld id="{F17CB724-BA08-4FD0-BFD7-5264A2CC719C}" type="datetime1">
              <a:rPr lang="en-US" smtClean="0"/>
              <a:t>2/11/2025</a:t>
            </a:fld>
            <a:endParaRPr lang="en-US" dirty="0"/>
          </a:p>
        </p:txBody>
      </p:sp>
    </p:spTree>
    <p:extLst>
      <p:ext uri="{BB962C8B-B14F-4D97-AF65-F5344CB8AC3E}">
        <p14:creationId xmlns:p14="http://schemas.microsoft.com/office/powerpoint/2010/main" val="17904407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23FE733-F95B-4DF6-AFC5-BEEB3577C4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9080D120-BD54-46E1-BA37-82F5E8089E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9573" y="633619"/>
            <a:ext cx="6852464" cy="5495925"/>
          </a:xfrm>
          <a:prstGeom prst="rect">
            <a:avLst/>
          </a:prstGeom>
          <a:ln w="9525">
            <a:solidFill>
              <a:srgbClr val="DEDEDE"/>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7584D44-979A-9CF9-F8B0-18B832112D0F}"/>
              </a:ext>
            </a:extLst>
          </p:cNvPr>
          <p:cNvSpPr>
            <a:spLocks noGrp="1"/>
          </p:cNvSpPr>
          <p:nvPr>
            <p:ph type="title"/>
          </p:nvPr>
        </p:nvSpPr>
        <p:spPr>
          <a:xfrm>
            <a:off x="838196" y="978408"/>
            <a:ext cx="6007608" cy="1106424"/>
          </a:xfrm>
        </p:spPr>
        <p:txBody>
          <a:bodyPr>
            <a:normAutofit/>
          </a:bodyPr>
          <a:lstStyle/>
          <a:p>
            <a:r>
              <a:rPr lang="en-US" sz="3200" dirty="0">
                <a:cs typeface="Calibri Light"/>
              </a:rPr>
              <a:t>Member roles: Phase 1</a:t>
            </a:r>
          </a:p>
        </p:txBody>
      </p:sp>
      <p:sp>
        <p:nvSpPr>
          <p:cNvPr id="14" name="Rectangle 13">
            <a:extLst>
              <a:ext uri="{FF2B5EF4-FFF2-40B4-BE49-F238E27FC236}">
                <a16:creationId xmlns:a16="http://schemas.microsoft.com/office/drawing/2014/main" id="{81D83946-74FA-498A-AC80-9926F041B5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565" y="1181536"/>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6" name="Rectangle 15">
            <a:extLst>
              <a:ext uri="{FF2B5EF4-FFF2-40B4-BE49-F238E27FC236}">
                <a16:creationId xmlns:a16="http://schemas.microsoft.com/office/drawing/2014/main" id="{5060D983-8B52-443A-8183-2A1DE0561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7454" y="2121408"/>
            <a:ext cx="5824728" cy="9144"/>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0C3DCE06-5549-47B4-98A6-6A573AFFEE3E}"/>
              </a:ext>
            </a:extLst>
          </p:cNvPr>
          <p:cNvSpPr>
            <a:spLocks noGrp="1"/>
          </p:cNvSpPr>
          <p:nvPr>
            <p:ph idx="1"/>
          </p:nvPr>
        </p:nvSpPr>
        <p:spPr>
          <a:xfrm>
            <a:off x="841244" y="2359152"/>
            <a:ext cx="6007608" cy="3429000"/>
          </a:xfrm>
        </p:spPr>
        <p:txBody>
          <a:bodyPr vert="horz" lIns="91440" tIns="45720" rIns="91440" bIns="45720" rtlCol="0">
            <a:normAutofit/>
          </a:bodyPr>
          <a:lstStyle/>
          <a:p>
            <a:r>
              <a:rPr lang="en-US" sz="2400" dirty="0">
                <a:cs typeface="Calibri"/>
              </a:rPr>
              <a:t>Mubeen:</a:t>
            </a:r>
          </a:p>
          <a:p>
            <a:pPr lvl="1"/>
            <a:r>
              <a:rPr lang="en-US" dirty="0">
                <a:cs typeface="Calibri"/>
              </a:rPr>
              <a:t>Did all of phase 1, because it was a short and simple task.</a:t>
            </a:r>
          </a:p>
          <a:p>
            <a:pPr lvl="1"/>
            <a:r>
              <a:rPr lang="en-US" dirty="0">
                <a:cs typeface="Calibri"/>
              </a:rPr>
              <a:t>Main objective was to understand how Dash works and how each feature will call its method using a callback.</a:t>
            </a:r>
          </a:p>
        </p:txBody>
      </p:sp>
      <p:pic>
        <p:nvPicPr>
          <p:cNvPr id="5" name="Picture 4" descr="A light bulb with rays of light&#10;&#10;Description automatically generated">
            <a:extLst>
              <a:ext uri="{FF2B5EF4-FFF2-40B4-BE49-F238E27FC236}">
                <a16:creationId xmlns:a16="http://schemas.microsoft.com/office/drawing/2014/main" id="{A9A2D599-32F9-0AC2-AAC1-00757A036D04}"/>
              </a:ext>
            </a:extLst>
          </p:cNvPr>
          <p:cNvPicPr>
            <a:picLocks noChangeAspect="1"/>
          </p:cNvPicPr>
          <p:nvPr/>
        </p:nvPicPr>
        <p:blipFill rotWithShape="1">
          <a:blip r:embed="rId2"/>
          <a:srcRect t="4385" r="1398"/>
          <a:stretch/>
        </p:blipFill>
        <p:spPr>
          <a:xfrm>
            <a:off x="7680960" y="768927"/>
            <a:ext cx="4233672" cy="2381143"/>
          </a:xfrm>
          <a:prstGeom prst="rect">
            <a:avLst/>
          </a:prstGeom>
        </p:spPr>
      </p:pic>
      <p:pic>
        <p:nvPicPr>
          <p:cNvPr id="4" name="Picture 3" descr="A blue rectangle with a light bulb and a white box&#10;&#10;Description automatically generated">
            <a:extLst>
              <a:ext uri="{FF2B5EF4-FFF2-40B4-BE49-F238E27FC236}">
                <a16:creationId xmlns:a16="http://schemas.microsoft.com/office/drawing/2014/main" id="{A7B43FBF-7373-1591-01B0-E7C784F9A680}"/>
              </a:ext>
            </a:extLst>
          </p:cNvPr>
          <p:cNvPicPr>
            <a:picLocks noChangeAspect="1"/>
          </p:cNvPicPr>
          <p:nvPr/>
        </p:nvPicPr>
        <p:blipFill rotWithShape="1">
          <a:blip r:embed="rId3"/>
          <a:srcRect t="15146" r="13460" b="10107"/>
          <a:stretch/>
        </p:blipFill>
        <p:spPr>
          <a:xfrm>
            <a:off x="7680960" y="3638308"/>
            <a:ext cx="4230116" cy="2320080"/>
          </a:xfrm>
          <a:prstGeom prst="rect">
            <a:avLst/>
          </a:prstGeom>
        </p:spPr>
      </p:pic>
      <p:sp>
        <p:nvSpPr>
          <p:cNvPr id="6" name="Slide Number Placeholder 5">
            <a:extLst>
              <a:ext uri="{FF2B5EF4-FFF2-40B4-BE49-F238E27FC236}">
                <a16:creationId xmlns:a16="http://schemas.microsoft.com/office/drawing/2014/main" id="{055B5E5F-B349-76B0-6FC9-14E75C983476}"/>
              </a:ext>
            </a:extLst>
          </p:cNvPr>
          <p:cNvSpPr>
            <a:spLocks noGrp="1"/>
          </p:cNvSpPr>
          <p:nvPr>
            <p:ph type="sldNum" sz="quarter" idx="12"/>
          </p:nvPr>
        </p:nvSpPr>
        <p:spPr/>
        <p:txBody>
          <a:bodyPr/>
          <a:lstStyle/>
          <a:p>
            <a:fld id="{330EA680-D336-4FF7-8B7A-9848BB0A1C32}" type="slidenum">
              <a:rPr lang="en-US" smtClean="0"/>
              <a:t>7</a:t>
            </a:fld>
            <a:endParaRPr lang="en-US"/>
          </a:p>
        </p:txBody>
      </p:sp>
      <p:sp>
        <p:nvSpPr>
          <p:cNvPr id="7" name="Date Placeholder 6">
            <a:extLst>
              <a:ext uri="{FF2B5EF4-FFF2-40B4-BE49-F238E27FC236}">
                <a16:creationId xmlns:a16="http://schemas.microsoft.com/office/drawing/2014/main" id="{67F144E4-4B7A-CC60-43F7-50F8FB5392E7}"/>
              </a:ext>
            </a:extLst>
          </p:cNvPr>
          <p:cNvSpPr>
            <a:spLocks noGrp="1"/>
          </p:cNvSpPr>
          <p:nvPr>
            <p:ph type="dt" sz="half" idx="10"/>
          </p:nvPr>
        </p:nvSpPr>
        <p:spPr/>
        <p:txBody>
          <a:bodyPr/>
          <a:lstStyle/>
          <a:p>
            <a:fld id="{4884E023-141B-460E-895F-BEF6B9883FD5}" type="datetime1">
              <a:rPr lang="en-US" smtClean="0"/>
              <a:t>2/11/2025</a:t>
            </a:fld>
            <a:endParaRPr lang="en-US"/>
          </a:p>
        </p:txBody>
      </p:sp>
    </p:spTree>
    <p:extLst>
      <p:ext uri="{BB962C8B-B14F-4D97-AF65-F5344CB8AC3E}">
        <p14:creationId xmlns:p14="http://schemas.microsoft.com/office/powerpoint/2010/main" val="3398731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7584D44-979A-9CF9-F8B0-18B832112D0F}"/>
              </a:ext>
            </a:extLst>
          </p:cNvPr>
          <p:cNvSpPr>
            <a:spLocks noGrp="1"/>
          </p:cNvSpPr>
          <p:nvPr>
            <p:ph type="title"/>
          </p:nvPr>
        </p:nvSpPr>
        <p:spPr>
          <a:xfrm>
            <a:off x="1115568" y="548640"/>
            <a:ext cx="10168128" cy="1179576"/>
          </a:xfrm>
        </p:spPr>
        <p:txBody>
          <a:bodyPr>
            <a:normAutofit/>
          </a:bodyPr>
          <a:lstStyle/>
          <a:p>
            <a:r>
              <a:rPr lang="en-US" sz="4000" dirty="0">
                <a:cs typeface="Calibri Light"/>
              </a:rPr>
              <a:t>Member roles: Phase 2</a:t>
            </a:r>
          </a:p>
        </p:txBody>
      </p:sp>
      <p:sp>
        <p:nvSpPr>
          <p:cNvPr id="14" name="Rectangle 13">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0C3DCE06-5549-47B4-98A6-6A573AFFEE3E}"/>
              </a:ext>
            </a:extLst>
          </p:cNvPr>
          <p:cNvSpPr>
            <a:spLocks noGrp="1"/>
          </p:cNvSpPr>
          <p:nvPr>
            <p:ph idx="1"/>
          </p:nvPr>
        </p:nvSpPr>
        <p:spPr>
          <a:xfrm>
            <a:off x="1115568" y="2481943"/>
            <a:ext cx="10168128" cy="3695020"/>
          </a:xfrm>
        </p:spPr>
        <p:txBody>
          <a:bodyPr vert="horz" lIns="91440" tIns="45720" rIns="91440" bIns="45720" rtlCol="0" anchor="t">
            <a:normAutofit/>
          </a:bodyPr>
          <a:lstStyle/>
          <a:p>
            <a:r>
              <a:rPr lang="en-US" sz="2200" dirty="0">
                <a:cs typeface="Calibri"/>
              </a:rPr>
              <a:t>Mubeen:</a:t>
            </a:r>
          </a:p>
          <a:p>
            <a:pPr lvl="1"/>
            <a:r>
              <a:rPr lang="en-US" sz="2200" dirty="0">
                <a:cs typeface="Calibri"/>
              </a:rPr>
              <a:t>Worked on sending and reading emails</a:t>
            </a:r>
          </a:p>
          <a:p>
            <a:pPr lvl="1"/>
            <a:r>
              <a:rPr lang="en-US" sz="2200" dirty="0">
                <a:cs typeface="Calibri"/>
              </a:rPr>
              <a:t>Reading DHT11 temperature and humidity data</a:t>
            </a:r>
          </a:p>
          <a:p>
            <a:pPr lvl="1"/>
            <a:r>
              <a:rPr lang="en-US" sz="2200" dirty="0">
                <a:cs typeface="Calibri"/>
              </a:rPr>
              <a:t>Displaying DHT11 data on dashboard</a:t>
            </a:r>
          </a:p>
          <a:p>
            <a:pPr lvl="1"/>
            <a:r>
              <a:rPr lang="en-US" sz="2200" dirty="0">
                <a:cs typeface="Calibri"/>
              </a:rPr>
              <a:t>CSS for dashboard</a:t>
            </a:r>
          </a:p>
          <a:p>
            <a:pPr lvl="1"/>
            <a:r>
              <a:rPr lang="en-US" sz="2200" dirty="0">
                <a:cs typeface="Calibri"/>
              </a:rPr>
              <a:t>Worked on Motor wiring</a:t>
            </a:r>
          </a:p>
          <a:p>
            <a:pPr lvl="1"/>
            <a:r>
              <a:rPr lang="en-US" sz="2200" dirty="0">
                <a:cs typeface="Calibri"/>
              </a:rPr>
              <a:t>Worked on turning motor on and off</a:t>
            </a:r>
          </a:p>
          <a:p>
            <a:pPr lvl="1"/>
            <a:endParaRPr lang="en-US" sz="2200" dirty="0">
              <a:cs typeface="Calibri"/>
            </a:endParaRPr>
          </a:p>
        </p:txBody>
      </p:sp>
      <p:sp>
        <p:nvSpPr>
          <p:cNvPr id="4" name="Slide Number Placeholder 3">
            <a:extLst>
              <a:ext uri="{FF2B5EF4-FFF2-40B4-BE49-F238E27FC236}">
                <a16:creationId xmlns:a16="http://schemas.microsoft.com/office/drawing/2014/main" id="{C27C1792-5D58-1C79-7F90-B046D0519484}"/>
              </a:ext>
            </a:extLst>
          </p:cNvPr>
          <p:cNvSpPr>
            <a:spLocks noGrp="1"/>
          </p:cNvSpPr>
          <p:nvPr>
            <p:ph type="sldNum" sz="quarter" idx="12"/>
          </p:nvPr>
        </p:nvSpPr>
        <p:spPr/>
        <p:txBody>
          <a:bodyPr/>
          <a:lstStyle/>
          <a:p>
            <a:fld id="{330EA680-D336-4FF7-8B7A-9848BB0A1C32}" type="slidenum">
              <a:rPr lang="en-US" smtClean="0"/>
              <a:t>8</a:t>
            </a:fld>
            <a:endParaRPr lang="en-US"/>
          </a:p>
        </p:txBody>
      </p:sp>
      <p:sp>
        <p:nvSpPr>
          <p:cNvPr id="5" name="Date Placeholder 4">
            <a:extLst>
              <a:ext uri="{FF2B5EF4-FFF2-40B4-BE49-F238E27FC236}">
                <a16:creationId xmlns:a16="http://schemas.microsoft.com/office/drawing/2014/main" id="{61A462B8-A8CA-07B7-B6AE-57ECB3C3C074}"/>
              </a:ext>
            </a:extLst>
          </p:cNvPr>
          <p:cNvSpPr>
            <a:spLocks noGrp="1"/>
          </p:cNvSpPr>
          <p:nvPr>
            <p:ph type="dt" sz="half" idx="10"/>
          </p:nvPr>
        </p:nvSpPr>
        <p:spPr/>
        <p:txBody>
          <a:bodyPr/>
          <a:lstStyle/>
          <a:p>
            <a:fld id="{D857A085-3A76-481E-8E32-3EDD8167BB29}" type="datetime1">
              <a:rPr lang="en-US" smtClean="0"/>
              <a:t>2/11/2025</a:t>
            </a:fld>
            <a:endParaRPr lang="en-US"/>
          </a:p>
        </p:txBody>
      </p:sp>
    </p:spTree>
    <p:extLst>
      <p:ext uri="{BB962C8B-B14F-4D97-AF65-F5344CB8AC3E}">
        <p14:creationId xmlns:p14="http://schemas.microsoft.com/office/powerpoint/2010/main" val="24462766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7584D44-979A-9CF9-F8B0-18B832112D0F}"/>
              </a:ext>
            </a:extLst>
          </p:cNvPr>
          <p:cNvSpPr>
            <a:spLocks noGrp="1"/>
          </p:cNvSpPr>
          <p:nvPr>
            <p:ph type="title"/>
          </p:nvPr>
        </p:nvSpPr>
        <p:spPr>
          <a:xfrm>
            <a:off x="1115568" y="548640"/>
            <a:ext cx="10168128" cy="1179576"/>
          </a:xfrm>
        </p:spPr>
        <p:txBody>
          <a:bodyPr>
            <a:normAutofit/>
          </a:bodyPr>
          <a:lstStyle/>
          <a:p>
            <a:r>
              <a:rPr lang="en-US" sz="4000">
                <a:cs typeface="Calibri Light"/>
              </a:rPr>
              <a:t>Member roles: Phase 3</a:t>
            </a:r>
          </a:p>
        </p:txBody>
      </p:sp>
      <p:sp>
        <p:nvSpPr>
          <p:cNvPr id="14" name="Rectangle 13">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0C3DCE06-5549-47B4-98A6-6A573AFFEE3E}"/>
              </a:ext>
            </a:extLst>
          </p:cNvPr>
          <p:cNvSpPr>
            <a:spLocks noGrp="1"/>
          </p:cNvSpPr>
          <p:nvPr>
            <p:ph idx="1"/>
          </p:nvPr>
        </p:nvSpPr>
        <p:spPr>
          <a:xfrm>
            <a:off x="1115568" y="2481943"/>
            <a:ext cx="10168128" cy="3695020"/>
          </a:xfrm>
        </p:spPr>
        <p:txBody>
          <a:bodyPr vert="horz" lIns="91440" tIns="45720" rIns="91440" bIns="45720" rtlCol="0" anchor="t">
            <a:normAutofit/>
          </a:bodyPr>
          <a:lstStyle/>
          <a:p>
            <a:r>
              <a:rPr lang="en-US" sz="2400" dirty="0">
                <a:cs typeface="Calibri"/>
              </a:rPr>
              <a:t>Mubeen:</a:t>
            </a:r>
          </a:p>
          <a:p>
            <a:pPr lvl="1"/>
            <a:r>
              <a:rPr lang="en-US" dirty="0">
                <a:cs typeface="Calibri"/>
              </a:rPr>
              <a:t>Retrieve light intensity from the Photoresistor using ESP8266</a:t>
            </a:r>
          </a:p>
          <a:p>
            <a:pPr lvl="1"/>
            <a:r>
              <a:rPr lang="en-US" dirty="0">
                <a:cs typeface="Calibri"/>
              </a:rPr>
              <a:t>Publish data to the broker on Arduino </a:t>
            </a:r>
          </a:p>
          <a:p>
            <a:pPr lvl="1"/>
            <a:r>
              <a:rPr lang="en-US" dirty="0">
                <a:cs typeface="Calibri"/>
              </a:rPr>
              <a:t>Subscribe to broker using the topic on python</a:t>
            </a:r>
          </a:p>
          <a:p>
            <a:pPr lvl="1"/>
            <a:r>
              <a:rPr lang="en-US" dirty="0">
                <a:cs typeface="Calibri"/>
              </a:rPr>
              <a:t>CSS for dashboard</a:t>
            </a:r>
            <a:endParaRPr lang="en-US" sz="2400" dirty="0">
              <a:cs typeface="Calibri"/>
            </a:endParaRPr>
          </a:p>
          <a:p>
            <a:pPr lvl="1"/>
            <a:r>
              <a:rPr lang="en-US" dirty="0">
                <a:cs typeface="Calibri"/>
              </a:rPr>
              <a:t>Send data retrieved from the ESP8266 to the app</a:t>
            </a:r>
          </a:p>
          <a:p>
            <a:pPr lvl="1"/>
            <a:r>
              <a:rPr lang="en-US" dirty="0">
                <a:cs typeface="Calibri"/>
              </a:rPr>
              <a:t>Display and update data on the dashboard</a:t>
            </a:r>
          </a:p>
        </p:txBody>
      </p:sp>
      <p:sp>
        <p:nvSpPr>
          <p:cNvPr id="4" name="Slide Number Placeholder 3">
            <a:extLst>
              <a:ext uri="{FF2B5EF4-FFF2-40B4-BE49-F238E27FC236}">
                <a16:creationId xmlns:a16="http://schemas.microsoft.com/office/drawing/2014/main" id="{289873DA-932F-2088-B947-DA284071B12A}"/>
              </a:ext>
            </a:extLst>
          </p:cNvPr>
          <p:cNvSpPr>
            <a:spLocks noGrp="1"/>
          </p:cNvSpPr>
          <p:nvPr>
            <p:ph type="sldNum" sz="quarter" idx="12"/>
          </p:nvPr>
        </p:nvSpPr>
        <p:spPr/>
        <p:txBody>
          <a:bodyPr/>
          <a:lstStyle/>
          <a:p>
            <a:fld id="{330EA680-D336-4FF7-8B7A-9848BB0A1C32}" type="slidenum">
              <a:rPr lang="en-US" smtClean="0"/>
              <a:t>9</a:t>
            </a:fld>
            <a:endParaRPr lang="en-US"/>
          </a:p>
        </p:txBody>
      </p:sp>
      <p:sp>
        <p:nvSpPr>
          <p:cNvPr id="5" name="Date Placeholder 4">
            <a:extLst>
              <a:ext uri="{FF2B5EF4-FFF2-40B4-BE49-F238E27FC236}">
                <a16:creationId xmlns:a16="http://schemas.microsoft.com/office/drawing/2014/main" id="{AA1D1DEC-4DD5-67D8-0BBA-3454A8C88761}"/>
              </a:ext>
            </a:extLst>
          </p:cNvPr>
          <p:cNvSpPr>
            <a:spLocks noGrp="1"/>
          </p:cNvSpPr>
          <p:nvPr>
            <p:ph type="dt" sz="half" idx="10"/>
          </p:nvPr>
        </p:nvSpPr>
        <p:spPr/>
        <p:txBody>
          <a:bodyPr/>
          <a:lstStyle/>
          <a:p>
            <a:fld id="{34864A18-9A48-4C79-9283-3A55B02C960F}" type="datetime1">
              <a:rPr lang="en-US" smtClean="0"/>
              <a:t>2/11/2025</a:t>
            </a:fld>
            <a:endParaRPr lang="en-US"/>
          </a:p>
        </p:txBody>
      </p:sp>
    </p:spTree>
    <p:extLst>
      <p:ext uri="{BB962C8B-B14F-4D97-AF65-F5344CB8AC3E}">
        <p14:creationId xmlns:p14="http://schemas.microsoft.com/office/powerpoint/2010/main" val="2068950399"/>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851</TotalTime>
  <Words>1492</Words>
  <Application>Microsoft Office PowerPoint</Application>
  <PresentationFormat>Widescreen</PresentationFormat>
  <Paragraphs>236</Paragraphs>
  <Slides>32</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32</vt:i4>
      </vt:variant>
    </vt:vector>
  </HeadingPairs>
  <TitlesOfParts>
    <vt:vector size="38" baseType="lpstr">
      <vt:lpstr>-apple-system</vt:lpstr>
      <vt:lpstr>Arial</vt:lpstr>
      <vt:lpstr>Calibri</vt:lpstr>
      <vt:lpstr>Calibri Light</vt:lpstr>
      <vt:lpstr>Courier New</vt:lpstr>
      <vt:lpstr>office theme</vt:lpstr>
      <vt:lpstr>IoT Dashboard</vt:lpstr>
      <vt:lpstr>Agenda</vt:lpstr>
      <vt:lpstr>Project introduction</vt:lpstr>
      <vt:lpstr>Dashboard</vt:lpstr>
      <vt:lpstr>Project Wiring</vt:lpstr>
      <vt:lpstr>Dashboard Design</vt:lpstr>
      <vt:lpstr>Member roles: Phase 1</vt:lpstr>
      <vt:lpstr>Member roles: Phase 2</vt:lpstr>
      <vt:lpstr>Member roles: Phase 3</vt:lpstr>
      <vt:lpstr>Member roles: Phase 4</vt:lpstr>
      <vt:lpstr>Activities for Phase 1</vt:lpstr>
      <vt:lpstr>Activities for Phase 1 (Components and Libraries)</vt:lpstr>
      <vt:lpstr>Activities for Phase 1 (Breadboard)</vt:lpstr>
      <vt:lpstr>Activities for Phase 1 (Dashboard)</vt:lpstr>
      <vt:lpstr>Activities for Phase 2</vt:lpstr>
      <vt:lpstr>Activities for Phase 2 (Wiring)</vt:lpstr>
      <vt:lpstr>Activities for Phase 2 (Components and Libraries)</vt:lpstr>
      <vt:lpstr>Activities for Phase 2 (Breadboard)</vt:lpstr>
      <vt:lpstr>Activities for Phase 2 (Dashboard)</vt:lpstr>
      <vt:lpstr>Activities for Phase 2 (Const.) (Dashboard)</vt:lpstr>
      <vt:lpstr>Activities for Phase 3</vt:lpstr>
      <vt:lpstr>Activities for Phase 3 (Components and Libraries)</vt:lpstr>
      <vt:lpstr>Activities for Phase 3  (Breadboard)</vt:lpstr>
      <vt:lpstr>Activities for Phase 3  (Dashboard)</vt:lpstr>
      <vt:lpstr>Activities for Phase 3 (Const.) (Dashboard)</vt:lpstr>
      <vt:lpstr>Activities for Phase 4</vt:lpstr>
      <vt:lpstr>Activities for Phase 4 (Components and Libraries)</vt:lpstr>
      <vt:lpstr>Activities for Phase 4  (Breadboard)</vt:lpstr>
      <vt:lpstr>Activities for Phase 4 (Dashboard)</vt:lpstr>
      <vt:lpstr>Activities for Phase 4 (Const.) (Dashboard)</vt:lpstr>
      <vt:lpstr>Challenges and achievements (Conclusion)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Mubeen Khan</dc:creator>
  <cp:lastModifiedBy>Mubeen Khan</cp:lastModifiedBy>
  <cp:revision>159</cp:revision>
  <dcterms:created xsi:type="dcterms:W3CDTF">2023-12-02T01:34:35Z</dcterms:created>
  <dcterms:modified xsi:type="dcterms:W3CDTF">2025-02-11T05:54:27Z</dcterms:modified>
</cp:coreProperties>
</file>